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12192000" cy="6858000"/>
  <p:embeddedFontLst>
    <p:embeddedFont>
      <p:font typeface="VWLKSV+ArialMT"/>
      <p:regular r:id="rId19"/>
    </p:embeddedFont>
    <p:embeddedFont>
      <p:font typeface="UOETJM+Arial-BoldMT"/>
      <p:regular r:id="rId20"/>
    </p:embeddedFont>
    <p:embeddedFont>
      <p:font typeface="IATKHD+Arial-ItalicMT"/>
      <p:regular r:id="rId21"/>
    </p:embeddedFont>
    <p:embeddedFont>
      <p:font typeface="KKCUQC+Arial-BoldItalicMT"/>
      <p:regular r:id="rId22"/>
    </p:embeddedFont>
    <p:embeddedFont>
      <p:font typeface="HNPVKK+Calibri-Light,Bold"/>
      <p:regular r:id="rId23"/>
    </p:embeddedFont>
    <p:embeddedFont>
      <p:font typeface="WTEULF+Calibri-Light"/>
      <p:regular r:id="rId2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font" Target="fonts/font1.fntdata" /><Relationship Id="rId2" Type="http://schemas.openxmlformats.org/officeDocument/2006/relationships/tableStyles" Target="tableStyles.xml" /><Relationship Id="rId20" Type="http://schemas.openxmlformats.org/officeDocument/2006/relationships/font" Target="fonts/font2.fntdata" /><Relationship Id="rId21" Type="http://schemas.openxmlformats.org/officeDocument/2006/relationships/font" Target="fonts/font3.fntdata" /><Relationship Id="rId22" Type="http://schemas.openxmlformats.org/officeDocument/2006/relationships/font" Target="fonts/font4.fntdata" /><Relationship Id="rId23" Type="http://schemas.openxmlformats.org/officeDocument/2006/relationships/font" Target="fonts/font5.fntdata" /><Relationship Id="rId24" Type="http://schemas.openxmlformats.org/officeDocument/2006/relationships/font" Target="fonts/font6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png" /><Relationship Id="rId3" Type="http://schemas.openxmlformats.org/officeDocument/2006/relationships/image" Target="../media/image19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0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png" /><Relationship Id="rId3" Type="http://schemas.openxmlformats.org/officeDocument/2006/relationships/image" Target="../media/image24.png" /><Relationship Id="rId4" Type="http://schemas.openxmlformats.org/officeDocument/2006/relationships/hyperlink" Target="mailto:alex.kuhnert@ernescotech.ca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Relationship Id="rId4" Type="http://schemas.openxmlformats.org/officeDocument/2006/relationships/image" Target="../media/image11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Relationship Id="rId3" Type="http://schemas.openxmlformats.org/officeDocument/2006/relationships/image" Target="../media/image13.png" /><Relationship Id="rId4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66143" y="1166611"/>
            <a:ext cx="10853962" cy="10369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How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Does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Innovation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Break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Through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in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the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Canadian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Mineral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Analysis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ff0000"/>
                </a:solidFill>
                <a:latin typeface="VWLKSV+ArialMT"/>
                <a:cs typeface="VWLKSV+ArialMT"/>
              </a:rPr>
              <a:t>Market?</a:t>
            </a:r>
          </a:p>
          <a:p>
            <a:pPr marL="0" marR="0">
              <a:lnSpc>
                <a:spcPts val="2681"/>
              </a:lnSpc>
              <a:spcBef>
                <a:spcPts val="2502"/>
              </a:spcBef>
              <a:spcAft>
                <a:spcPts val="0"/>
              </a:spcAft>
            </a:pP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Some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Recent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Case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Studies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with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Key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400">
                <a:solidFill>
                  <a:srgbClr val="0070c0"/>
                </a:solidFill>
                <a:latin typeface="VWLKSV+ArialMT"/>
                <a:cs typeface="VWLKSV+ArialMT"/>
              </a:rPr>
              <a:t>Learnings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9640" y="2914431"/>
            <a:ext cx="5391868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Ernesco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Technical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+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Advisory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Services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000" b="1">
                <a:solidFill>
                  <a:srgbClr val="000000"/>
                </a:solidFill>
                <a:latin typeface="UOETJM+Arial-BoldMT"/>
                <a:cs typeface="UOETJM+Arial-BoldMT"/>
              </a:rPr>
              <a:t>Inc.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3316516"/>
            <a:ext cx="4202238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Presented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by: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Kuhnert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President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4091724"/>
            <a:ext cx="1561982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April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25,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2023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4465612"/>
            <a:ext cx="6602994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2023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Canadian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Mineral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Analyst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Conference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Pointe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Claire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PQ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474297"/>
            <a:ext cx="7580917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Case</a:t>
            </a:r>
            <a:r>
              <a:rPr dirty="0" sz="1800" spc="48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Study</a:t>
            </a:r>
            <a:r>
              <a:rPr dirty="0" sz="1800" spc="49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3:</a:t>
            </a:r>
            <a:r>
              <a:rPr dirty="0" sz="1800" spc="52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Local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Assayer/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Under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Served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Segment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with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Customization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1055290"/>
            <a:ext cx="1334467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Innovation?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1401746"/>
            <a:ext cx="9625127" cy="639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Special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testing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focus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unique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geochem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deposit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dynamics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(</a:t>
            </a:r>
            <a:r>
              <a:rPr dirty="0" sz="1800" spc="48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8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Analytical</a:t>
            </a:r>
            <a:r>
              <a:rPr dirty="0" sz="1800" spc="48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8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Chemistry</a:t>
            </a:r>
            <a:r>
              <a:rPr dirty="0" sz="1800" spc="4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8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Recipes)</a:t>
            </a:r>
          </a:p>
          <a:p>
            <a:pPr marL="0" marR="0">
              <a:lnSpc>
                <a:spcPts val="2010"/>
              </a:lnSpc>
              <a:spcBef>
                <a:spcPts val="717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High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customization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localization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Timely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+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predictable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delivery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results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2441114"/>
            <a:ext cx="1258118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Approach?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2787570"/>
            <a:ext cx="4120210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When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+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Needed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Basis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9640" y="3480482"/>
            <a:ext cx="1321296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Outcomes?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640" y="3826938"/>
            <a:ext cx="10438675" cy="6399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Highly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responsive,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tailored.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Large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gains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‘speed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analysis’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deposit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valuation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over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1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year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trial.</a:t>
            </a:r>
          </a:p>
          <a:p>
            <a:pPr marL="0" marR="0">
              <a:lnSpc>
                <a:spcPts val="2010"/>
              </a:lnSpc>
              <a:spcBef>
                <a:spcPts val="717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Recruitment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+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retention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Chief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Chemist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major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challenge.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Capex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Permitting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also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difficult.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640" y="4866306"/>
            <a:ext cx="1473056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Where</a:t>
            </a: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Now?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640" y="5212762"/>
            <a:ext cx="8735374" cy="639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Site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program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closed.</a:t>
            </a:r>
            <a:r>
              <a:rPr dirty="0" sz="1800" spc="496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Jr.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Explo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firm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too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uncertain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drill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program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funding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timing.</a:t>
            </a:r>
          </a:p>
          <a:p>
            <a:pPr marL="0" marR="0">
              <a:lnSpc>
                <a:spcPts val="2010"/>
              </a:lnSpc>
              <a:spcBef>
                <a:spcPts val="717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Assayer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continues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Iron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Ore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segment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1825625"/>
            <a:ext cx="12192000" cy="5029834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685325"/>
            <a:ext cx="9006178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Service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Lab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–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Resurrection: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Repositioning,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Repurpose,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Refinance,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Restaff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392285"/>
            <a:ext cx="7006039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So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What?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…..Key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Learnings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for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the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engaged</a:t>
            </a:r>
            <a:r>
              <a:rPr dirty="0" sz="2000" spc="-28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 u="sng">
                <a:solidFill>
                  <a:srgbClr val="0070c0"/>
                </a:solidFill>
                <a:latin typeface="IATKHD+Arial-ItalicMT"/>
                <a:cs typeface="IATKHD+Arial-ItalicMT"/>
              </a:rPr>
              <a:t>Mineral</a:t>
            </a:r>
            <a:r>
              <a:rPr dirty="0" sz="2000" spc="53" u="sng">
                <a:solidFill>
                  <a:srgbClr val="0070c0"/>
                </a:solidFill>
                <a:latin typeface="IATKHD+Arial-ItalicMT"/>
                <a:cs typeface="IATKHD+Arial-ItalicMT"/>
              </a:rPr>
              <a:t> </a:t>
            </a:r>
            <a:r>
              <a:rPr dirty="0" sz="2000" u="sng">
                <a:solidFill>
                  <a:srgbClr val="0070c0"/>
                </a:solidFill>
                <a:latin typeface="IATKHD+Arial-ItalicMT"/>
                <a:cs typeface="IATKHD+Arial-ItalicMT"/>
              </a:rPr>
              <a:t>Analyst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926977"/>
            <a:ext cx="1125125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The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GOOD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1236857"/>
            <a:ext cx="6740426" cy="560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Innovation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achieving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break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through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+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reaching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mineral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analyst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regularly.</a:t>
            </a:r>
          </a:p>
          <a:p>
            <a:pPr marL="0" marR="0">
              <a:lnSpc>
                <a:spcPts val="1675"/>
              </a:lnSpc>
              <a:spcBef>
                <a:spcPts val="714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Innovation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always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2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out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3: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cheaper,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better,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quicker…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but</a:t>
            </a:r>
            <a:r>
              <a:rPr dirty="0" sz="1500" spc="39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seldom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all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spc="25" u="sng">
                <a:solidFill>
                  <a:srgbClr val="000000"/>
                </a:solidFill>
                <a:latin typeface="IATKHD+Arial-ItalicMT"/>
                <a:cs typeface="IATKHD+Arial-ItalicMT"/>
              </a:rPr>
              <a:t>3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2166497"/>
            <a:ext cx="956151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The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BAD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2476377"/>
            <a:ext cx="10267987" cy="8706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Canadian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miners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slow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adopters.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Risk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capital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scarce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sticky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deploy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due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necessary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adult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supervision.</a:t>
            </a:r>
          </a:p>
          <a:p>
            <a:pPr marL="0" marR="0">
              <a:lnSpc>
                <a:spcPts val="1675"/>
              </a:lnSpc>
              <a:spcBef>
                <a:spcPts val="714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Innovation’s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impact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curtailed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cycle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contractions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financing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droughts.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Proven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Capex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vaporization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history.</a:t>
            </a:r>
          </a:p>
          <a:p>
            <a:pPr marL="0" marR="0">
              <a:lnSpc>
                <a:spcPts val="1675"/>
              </a:lnSpc>
              <a:spcBef>
                <a:spcPts val="764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Miner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prefers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buy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bigger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shovels,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bigger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dump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trucks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instead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more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intelligently.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Poor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selection.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Why?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9640" y="3715897"/>
            <a:ext cx="1072322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The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b050"/>
                </a:solidFill>
                <a:latin typeface="UOETJM+Arial-BoldMT"/>
                <a:cs typeface="UOETJM+Arial-BoldMT"/>
              </a:rPr>
              <a:t>UGLY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640" y="4025778"/>
            <a:ext cx="10247221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Innovation’s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impact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diminished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consolidation,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integration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leading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less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effective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mining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industry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viability.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Why??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640" y="4645538"/>
            <a:ext cx="2289017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Your</a:t>
            </a:r>
            <a:r>
              <a:rPr dirty="0" sz="1500" spc="41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500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KEY</a:t>
            </a:r>
            <a:r>
              <a:rPr dirty="0" sz="1500" spc="39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500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Take</a:t>
            </a:r>
            <a:r>
              <a:rPr dirty="0" sz="1500" spc="40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500" b="1" u="sng">
                <a:solidFill>
                  <a:srgbClr val="00b050"/>
                </a:solidFill>
                <a:latin typeface="KKCUQC+Arial-BoldItalicMT"/>
                <a:cs typeface="KKCUQC+Arial-BoldItalicMT"/>
              </a:rPr>
              <a:t>Aways</a:t>
            </a:r>
            <a:r>
              <a:rPr dirty="0" sz="1500" b="1">
                <a:solidFill>
                  <a:srgbClr val="00b050"/>
                </a:solidFill>
                <a:latin typeface="KKCUQC+Arial-BoldItalicMT"/>
                <a:cs typeface="KKCUQC+Arial-BoldItalicMT"/>
              </a:rPr>
              <a:t>?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640" y="4949669"/>
            <a:ext cx="5344505" cy="5678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31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VWLKSV+ArialMT"/>
                <a:cs typeface="VWLKSV+ArialMT"/>
              </a:rPr>
              <a:t>•</a:t>
            </a:r>
            <a:r>
              <a:rPr dirty="0" sz="1550" spc="827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you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capture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exploit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innovations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that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reach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you?</a:t>
            </a:r>
          </a:p>
          <a:p>
            <a:pPr marL="0" marR="0">
              <a:lnSpc>
                <a:spcPts val="1731"/>
              </a:lnSpc>
              <a:spcBef>
                <a:spcPts val="758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VWLKSV+ArialMT"/>
                <a:cs typeface="VWLKSV+ArialMT"/>
              </a:rPr>
              <a:t>•</a:t>
            </a:r>
            <a:r>
              <a:rPr dirty="0" sz="1550" spc="827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you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measure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hold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gains?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9640" y="5569429"/>
            <a:ext cx="9206855" cy="2580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31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VWLKSV+ArialMT"/>
                <a:cs typeface="VWLKSV+ArialMT"/>
              </a:rPr>
              <a:t>•</a:t>
            </a:r>
            <a:r>
              <a:rPr dirty="0" sz="1550" spc="827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How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it?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Consult:</a:t>
            </a:r>
            <a:r>
              <a:rPr dirty="0" sz="1500" spc="2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Competing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on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Value</a:t>
            </a:r>
            <a:r>
              <a:rPr dirty="0" sz="1500" spc="22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Mack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Hanan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(1991).</a:t>
            </a:r>
            <a:r>
              <a:rPr dirty="0" sz="1500" spc="23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 b="1">
                <a:solidFill>
                  <a:srgbClr val="ff0000"/>
                </a:solidFill>
                <a:latin typeface="UOETJM+Arial-BoldMT"/>
                <a:cs typeface="UOETJM+Arial-BoldMT"/>
              </a:rPr>
              <a:t>KNOW</a:t>
            </a:r>
            <a:r>
              <a:rPr dirty="0" sz="1500" b="1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ff0000"/>
                </a:solidFill>
                <a:latin typeface="UOETJM+Arial-BoldMT"/>
                <a:cs typeface="UOETJM+Arial-BoldMT"/>
              </a:rPr>
              <a:t>YOUR</a:t>
            </a:r>
            <a:r>
              <a:rPr dirty="0" sz="1500" b="1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ff0000"/>
                </a:solidFill>
                <a:latin typeface="UOETJM+Arial-BoldMT"/>
                <a:cs typeface="UOETJM+Arial-BoldMT"/>
              </a:rPr>
              <a:t>VALUE</a:t>
            </a:r>
            <a:r>
              <a:rPr dirty="0" sz="1500" spc="694" b="1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(Chpts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2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+5)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658965"/>
            <a:ext cx="6773840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70c0"/>
                </a:solidFill>
                <a:latin typeface="VWLKSV+ArialMT"/>
                <a:cs typeface="VWLKSV+ArialMT"/>
              </a:rPr>
              <a:t>Contact</a:t>
            </a:r>
            <a:r>
              <a:rPr dirty="0" sz="2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800">
                <a:solidFill>
                  <a:srgbClr val="0070c0"/>
                </a:solidFill>
                <a:latin typeface="VWLKSV+ArialMT"/>
                <a:cs typeface="VWLKSV+ArialMT"/>
              </a:rPr>
              <a:t>Details:</a:t>
            </a:r>
            <a:r>
              <a:rPr dirty="0" sz="2800" spc="1585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800">
                <a:solidFill>
                  <a:srgbClr val="000000"/>
                </a:solidFill>
                <a:latin typeface="VWLKSV+ArialMT"/>
                <a:cs typeface="VWLKSV+ArialMT"/>
              </a:rPr>
              <a:t>Questions?</a:t>
            </a:r>
            <a:r>
              <a:rPr dirty="0" sz="2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800">
                <a:solidFill>
                  <a:srgbClr val="000000"/>
                </a:solidFill>
                <a:latin typeface="VWLKSV+ArialMT"/>
                <a:cs typeface="VWLKSV+ArialMT"/>
              </a:rPr>
              <a:t>Discussion?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1862160"/>
            <a:ext cx="6439763" cy="779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Ernesco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Technical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+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Advisory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Services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OETJM+Arial-BoldMT"/>
                <a:cs typeface="UOETJM+Arial-BoldMT"/>
              </a:rPr>
              <a:t>Inc.</a:t>
            </a:r>
          </a:p>
          <a:p>
            <a:pPr marL="0" marR="0">
              <a:lnSpc>
                <a:spcPts val="2234"/>
              </a:lnSpc>
              <a:spcBef>
                <a:spcPts val="922"/>
              </a:spcBef>
              <a:spcAft>
                <a:spcPts val="0"/>
              </a:spcAft>
            </a:pPr>
            <a:r>
              <a:rPr dirty="0" sz="2000">
                <a:solidFill>
                  <a:srgbClr val="00b050"/>
                </a:solidFill>
                <a:latin typeface="VWLKSV+ArialMT"/>
                <a:cs typeface="VWLKSV+ArialMT"/>
              </a:rPr>
              <a:t>www.ernescotech.ca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2721195"/>
            <a:ext cx="2622588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b050"/>
                </a:solidFill>
                <a:latin typeface="VWLKSV+ArialMT"/>
                <a:cs typeface="VWLKSV+ArialMT"/>
              </a:rPr>
              <a:t>Mobile:</a:t>
            </a:r>
            <a:r>
              <a:rPr dirty="0" sz="20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b050"/>
                </a:solidFill>
                <a:latin typeface="VWLKSV+ArialMT"/>
                <a:cs typeface="VWLKSV+ArialMT"/>
              </a:rPr>
              <a:t>613-204-7503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3122514"/>
            <a:ext cx="3312198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Linked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In: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See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Alex’s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Profile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3523834"/>
            <a:ext cx="4291431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Email: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 u="sng">
                <a:solidFill>
                  <a:srgbClr val="0563c1"/>
                </a:solidFill>
                <a:latin typeface="VWLKSV+ArialMT"/>
                <a:cs typeface="VWLKSV+ArialM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alex.kuhnert@ernescotech.ca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844040" y="4326474"/>
            <a:ext cx="1548597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 u="sng">
                <a:solidFill>
                  <a:srgbClr val="ff0000"/>
                </a:solidFill>
                <a:latin typeface="KKCUQC+Arial-BoldItalicMT"/>
                <a:cs typeface="KKCUQC+Arial-BoldItalicMT"/>
              </a:rPr>
              <a:t>Need</a:t>
            </a:r>
            <a:r>
              <a:rPr dirty="0" sz="2000" spc="52" b="1" u="sng">
                <a:solidFill>
                  <a:srgbClr val="ff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2000" b="1" u="sng">
                <a:solidFill>
                  <a:srgbClr val="ff0000"/>
                </a:solidFill>
                <a:latin typeface="KKCUQC+Arial-BoldItalicMT"/>
                <a:cs typeface="KKCUQC+Arial-BoldItalicMT"/>
              </a:rPr>
              <a:t>Help?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844040" y="4727794"/>
            <a:ext cx="5329893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Please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consider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my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firm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give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us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VWLKSV+ArialMT"/>
                <a:cs typeface="VWLKSV+ArialMT"/>
              </a:rPr>
              <a:t>call.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49741" y="312386"/>
            <a:ext cx="1210940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Overview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49741" y="778462"/>
            <a:ext cx="1016527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Purpose: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4141" y="1086818"/>
            <a:ext cx="8787574" cy="4606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Using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Technical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lense,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present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3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innovation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case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studies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interested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Mineral</a:t>
            </a:r>
          </a:p>
          <a:p>
            <a:pPr marL="0" marR="0">
              <a:lnSpc>
                <a:spcPts val="14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Analysts.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9741" y="1576530"/>
            <a:ext cx="992280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Process: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64141" y="1884886"/>
            <a:ext cx="1280604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Introduction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64141" y="2193242"/>
            <a:ext cx="3942092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Business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Landscape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Barriers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Entry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64141" y="2501598"/>
            <a:ext cx="8942587" cy="12043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Case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Study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1: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Regional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Assayer/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Segment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differentiation</a:t>
            </a:r>
          </a:p>
          <a:p>
            <a:pPr marL="0" marR="0">
              <a:lnSpc>
                <a:spcPts val="1899"/>
              </a:lnSpc>
              <a:spcBef>
                <a:spcPts val="528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Case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Study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2: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Int’l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Co/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Entry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differentiation</a:t>
            </a:r>
          </a:p>
          <a:p>
            <a:pPr marL="0" marR="0">
              <a:lnSpc>
                <a:spcPts val="1899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Case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Study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3: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Local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Assayer/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Under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Served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Segment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Customization</a:t>
            </a:r>
          </a:p>
          <a:p>
            <a:pPr marL="0" marR="0">
              <a:lnSpc>
                <a:spcPts val="1899"/>
              </a:lnSpc>
              <a:spcBef>
                <a:spcPts val="528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Key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Learnings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+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Take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Away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Message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64141" y="3735022"/>
            <a:ext cx="1196268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Discussion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9741" y="4351734"/>
            <a:ext cx="979514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 u="sng">
                <a:solidFill>
                  <a:srgbClr val="ff0000"/>
                </a:solidFill>
                <a:latin typeface="UOETJM+Arial-BoldMT"/>
                <a:cs typeface="UOETJM+Arial-BoldMT"/>
              </a:rPr>
              <a:t>Pay</a:t>
            </a:r>
            <a:r>
              <a:rPr dirty="0" sz="1700" spc="46" b="1" u="sng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700" b="1" u="sng">
                <a:solidFill>
                  <a:srgbClr val="ff0000"/>
                </a:solidFill>
                <a:latin typeface="UOETJM+Arial-BoldMT"/>
                <a:cs typeface="UOETJM+Arial-BoldMT"/>
              </a:rPr>
              <a:t>Off: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764141" y="4660090"/>
            <a:ext cx="9267731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Understand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how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innovation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penetrating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Canadian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Mineral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Analysis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how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64141" y="4841446"/>
            <a:ext cx="1267918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benefit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you.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764141" y="5149802"/>
            <a:ext cx="2117701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>
                <a:solidFill>
                  <a:srgbClr val="ff0000"/>
                </a:solidFill>
                <a:latin typeface="UOETJM+Arial-BoldMT"/>
                <a:cs typeface="UOETJM+Arial-BoldMT"/>
              </a:rPr>
              <a:t>Know</a:t>
            </a:r>
            <a:r>
              <a:rPr dirty="0" sz="1700" b="1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700" b="1">
                <a:solidFill>
                  <a:srgbClr val="ff0000"/>
                </a:solidFill>
                <a:latin typeface="UOETJM+Arial-BoldMT"/>
                <a:cs typeface="UOETJM+Arial-BoldMT"/>
              </a:rPr>
              <a:t>YOUR</a:t>
            </a:r>
            <a:r>
              <a:rPr dirty="0" sz="1700" b="1">
                <a:solidFill>
                  <a:srgbClr val="ff0000"/>
                </a:solidFill>
                <a:latin typeface="UOETJM+Arial-BoldMT"/>
                <a:cs typeface="UOETJM+Arial-BoldMT"/>
              </a:rPr>
              <a:t> </a:t>
            </a:r>
            <a:r>
              <a:rPr dirty="0" sz="1700" b="1">
                <a:solidFill>
                  <a:srgbClr val="ff0000"/>
                </a:solidFill>
                <a:latin typeface="UOETJM+Arial-BoldMT"/>
                <a:cs typeface="UOETJM+Arial-BoldMT"/>
              </a:rPr>
              <a:t>Value.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48214"/>
            <a:ext cx="1479698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9640" y="948757"/>
            <a:ext cx="2461223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What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does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ETAS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do?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1298449"/>
            <a:ext cx="10312634" cy="4601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are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boutique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engineering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consultancy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advising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chemistry,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chemical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engineering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industrial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marketing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businesses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engaged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chemical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transformation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development.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1815593"/>
            <a:ext cx="7760033" cy="5818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fill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600" spc="-14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IATKHD+Arial-ItalicMT"/>
                <a:cs typeface="IATKHD+Arial-ItalicMT"/>
              </a:rPr>
              <a:t>gaps</a:t>
            </a:r>
            <a:r>
              <a:rPr dirty="0" sz="1600" spc="43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600">
                <a:solidFill>
                  <a:srgbClr val="000000"/>
                </a:solidFill>
                <a:latin typeface="IATKHD+Arial-ItalicMT"/>
                <a:cs typeface="IATKHD+Arial-ItalicMT"/>
              </a:rPr>
              <a:t>in</a:t>
            </a:r>
            <a:r>
              <a:rPr dirty="0" sz="1600" spc="43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600">
                <a:solidFill>
                  <a:srgbClr val="000000"/>
                </a:solidFill>
                <a:latin typeface="IATKHD+Arial-ItalicMT"/>
                <a:cs typeface="IATKHD+Arial-ItalicMT"/>
              </a:rPr>
              <a:t>your</a:t>
            </a:r>
            <a:r>
              <a:rPr dirty="0" sz="1600" spc="43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600">
                <a:solidFill>
                  <a:srgbClr val="000000"/>
                </a:solidFill>
                <a:latin typeface="IATKHD+Arial-ItalicMT"/>
                <a:cs typeface="IATKHD+Arial-ItalicMT"/>
              </a:rPr>
              <a:t>commercialization</a:t>
            </a:r>
            <a:r>
              <a:rPr dirty="0" sz="1600" spc="43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600">
                <a:solidFill>
                  <a:srgbClr val="000000"/>
                </a:solidFill>
                <a:latin typeface="IATKHD+Arial-ItalicMT"/>
                <a:cs typeface="IATKHD+Arial-ItalicMT"/>
              </a:rPr>
              <a:t>team</a:t>
            </a:r>
            <a:r>
              <a:rPr dirty="0" sz="1600" spc="59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undertaking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multiple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mandates.</a:t>
            </a:r>
          </a:p>
          <a:p>
            <a:pPr marL="914400" marR="0">
              <a:lnSpc>
                <a:spcPts val="1564"/>
              </a:lnSpc>
              <a:spcBef>
                <a:spcPts val="92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Plug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Gaps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Client’s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Team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44040" y="2462972"/>
            <a:ext cx="3864535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Test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Can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Win?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it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Profitable?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844040" y="2760660"/>
            <a:ext cx="3706800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Penetrate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Bring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First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Clients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844040" y="3058348"/>
            <a:ext cx="4250182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Advance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Team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Can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WIN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long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VWLKSV+ArialMT"/>
                <a:cs typeface="VWLKSV+ArialMT"/>
              </a:rPr>
              <a:t>term?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640" y="3352801"/>
            <a:ext cx="9972275" cy="6552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specialize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providing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innovation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commercialization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management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services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chemical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entrepreneurs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moving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them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rapidly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lower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risk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through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cultural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interplay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–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from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ideation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early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stage</a:t>
            </a:r>
          </a:p>
          <a:p>
            <a:pPr marL="0" marR="0">
              <a:lnSpc>
                <a:spcPts val="1535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financing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beyond.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640" y="4408237"/>
            <a:ext cx="3363050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What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is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Technical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 </a:t>
            </a:r>
            <a:r>
              <a:rPr dirty="0" sz="1800" b="1">
                <a:solidFill>
                  <a:srgbClr val="00b050"/>
                </a:solidFill>
                <a:latin typeface="UOETJM+Arial-BoldMT"/>
                <a:cs typeface="UOETJM+Arial-BoldMT"/>
              </a:rPr>
              <a:t>Marketing?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640" y="4757928"/>
            <a:ext cx="10390663" cy="4601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It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creation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development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sustainable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technical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leadership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resulting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relevant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commercial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significance</a:t>
            </a:r>
          </a:p>
          <a:p>
            <a:pPr marL="0" marR="0">
              <a:lnSpc>
                <a:spcPts val="153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profit.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9640" y="5275073"/>
            <a:ext cx="10423987" cy="6552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unique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technical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capability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or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intellectual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property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monopoly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(patents),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technical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marketers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create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nurture</a:t>
            </a:r>
          </a:p>
          <a:p>
            <a:pPr marL="0" marR="0">
              <a:lnSpc>
                <a:spcPts val="153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competitive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advantage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causing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long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term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sustainable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profit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sales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growth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resulting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stable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prosperous</a:t>
            </a:r>
          </a:p>
          <a:p>
            <a:pPr marL="0" marR="0">
              <a:lnSpc>
                <a:spcPts val="1536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VWLKSV+ArialMT"/>
                <a:cs typeface="VWLKSV+ArialMT"/>
              </a:rPr>
              <a:t>companies.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543775"/>
            <a:ext cx="4610861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Business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Landscape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–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Barriers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to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2000">
                <a:solidFill>
                  <a:srgbClr val="0070c0"/>
                </a:solidFill>
                <a:latin typeface="VWLKSV+ArialMT"/>
                <a:cs typeface="VWLKSV+ArialMT"/>
              </a:rPr>
              <a:t>Entry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1102665"/>
            <a:ext cx="6864125" cy="5769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7787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are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many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Barriers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Entry.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We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focus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these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2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presented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cases:</a:t>
            </a:r>
          </a:p>
          <a:p>
            <a:pPr marL="0" marR="0">
              <a:lnSpc>
                <a:spcPts val="1675"/>
              </a:lnSpc>
              <a:spcBef>
                <a:spcPts val="841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1/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Mining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Industry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Cyclicality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44040" y="1738614"/>
            <a:ext cx="2644330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Cause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=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Cashflow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Droughts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44040" y="2048493"/>
            <a:ext cx="2336450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Effect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=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Extinction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Event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2358373"/>
            <a:ext cx="3316098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2/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Consolidation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(Global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b050"/>
                </a:solidFill>
                <a:latin typeface="VWLKSV+ArialMT"/>
                <a:cs typeface="VWLKSV+ArialMT"/>
              </a:rPr>
              <a:t>Competition)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844040" y="2668254"/>
            <a:ext cx="2453449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Cause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=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Predator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vs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Prey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844040" y="2978134"/>
            <a:ext cx="7002365" cy="560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(In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Dr.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Seuss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lingo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Biggering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Biggering)</a:t>
            </a:r>
          </a:p>
          <a:p>
            <a:pPr marL="0" marR="0">
              <a:lnSpc>
                <a:spcPts val="1675"/>
              </a:lnSpc>
              <a:spcBef>
                <a:spcPts val="714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-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Effect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=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Status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Quo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Event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[Remove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Innovator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Take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Away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Choice]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640" y="3907774"/>
            <a:ext cx="2977101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Overcoming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the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Barriers</a:t>
            </a:r>
            <a:r>
              <a:rPr dirty="0" sz="1500" spc="40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to</a:t>
            </a:r>
            <a:r>
              <a:rPr dirty="0" sz="1500" spc="41" u="sng">
                <a:solidFill>
                  <a:srgbClr val="000000"/>
                </a:solidFill>
                <a:latin typeface="IATKHD+Arial-ItalicMT"/>
                <a:cs typeface="IATKHD+Arial-ItalicMT"/>
              </a:rPr>
              <a:t> </a:t>
            </a:r>
            <a:r>
              <a:rPr dirty="0" sz="1500" u="sng">
                <a:solidFill>
                  <a:srgbClr val="000000"/>
                </a:solidFill>
                <a:latin typeface="IATKHD+Arial-ItalicMT"/>
                <a:cs typeface="IATKHD+Arial-ItalicMT"/>
              </a:rPr>
              <a:t>Entry: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640" y="4217654"/>
            <a:ext cx="3930172" cy="250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All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the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Case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Studies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presented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0000"/>
                </a:solidFill>
                <a:latin typeface="VWLKSV+ArialMT"/>
                <a:cs typeface="VWLKSV+ArialMT"/>
              </a:rPr>
              <a:t>demonstrate: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9640" y="4529152"/>
            <a:ext cx="10068269" cy="5469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Entry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into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New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Business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through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Internal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Development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applying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Differentiation…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usually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with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new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technology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[the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 </a:t>
            </a:r>
            <a:r>
              <a:rPr dirty="0" sz="1400">
                <a:solidFill>
                  <a:srgbClr val="ff0000"/>
                </a:solidFill>
                <a:latin typeface="VWLKSV+ArialMT"/>
                <a:cs typeface="VWLKSV+ArialMT"/>
              </a:rPr>
              <a:t>Innovation].</a:t>
            </a:r>
          </a:p>
          <a:p>
            <a:pPr marL="0" marR="0">
              <a:lnSpc>
                <a:spcPts val="1675"/>
              </a:lnSpc>
              <a:spcBef>
                <a:spcPts val="717"/>
              </a:spcBef>
              <a:spcAft>
                <a:spcPts val="0"/>
              </a:spcAft>
            </a:pPr>
            <a:r>
              <a:rPr dirty="0" sz="1500" b="1">
                <a:solidFill>
                  <a:srgbClr val="0070c0"/>
                </a:solidFill>
                <a:latin typeface="UOETJM+Arial-BoldMT"/>
                <a:cs typeface="UOETJM+Arial-BoldMT"/>
              </a:rPr>
              <a:t>Innovation</a:t>
            </a:r>
            <a:r>
              <a:rPr dirty="0" sz="1500" spc="-12" b="1">
                <a:solidFill>
                  <a:srgbClr val="0070c0"/>
                </a:solidFill>
                <a:latin typeface="UOETJM+Arial-BoldMT"/>
                <a:cs typeface="UOETJM+Arial-BoldMT"/>
              </a:rPr>
              <a:t> </a:t>
            </a:r>
            <a:r>
              <a:rPr dirty="0" sz="1500">
                <a:solidFill>
                  <a:srgbClr val="0070c0"/>
                </a:solidFill>
                <a:latin typeface="VWLKSV+ArialMT"/>
                <a:cs typeface="VWLKSV+ArialMT"/>
              </a:rPr>
              <a:t>always</a:t>
            </a:r>
            <a:r>
              <a:rPr dirty="0" sz="15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70c0"/>
                </a:solidFill>
                <a:latin typeface="VWLKSV+ArialMT"/>
                <a:cs typeface="VWLKSV+ArialMT"/>
              </a:rPr>
              <a:t>targets/</a:t>
            </a:r>
            <a:r>
              <a:rPr dirty="0" sz="15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500">
                <a:solidFill>
                  <a:srgbClr val="0070c0"/>
                </a:solidFill>
                <a:latin typeface="VWLKSV+ArialMT"/>
                <a:cs typeface="VWLKSV+ArialMT"/>
              </a:rPr>
              <a:t>addresses:</a:t>
            </a:r>
            <a:r>
              <a:rPr dirty="0" sz="1500" spc="18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CHEAPER,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BETTER,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QUICKER.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Home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Runs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=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Deliver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on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all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3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 </a:t>
            </a:r>
            <a:r>
              <a:rPr dirty="0" sz="1500" b="1">
                <a:solidFill>
                  <a:srgbClr val="000000"/>
                </a:solidFill>
                <a:latin typeface="UOETJM+Arial-BoldMT"/>
                <a:cs typeface="UOETJM+Arial-BoldMT"/>
              </a:rPr>
              <a:t>promises.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29640" y="5451452"/>
            <a:ext cx="874501" cy="1941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 u="sng">
                <a:solidFill>
                  <a:srgbClr val="000000"/>
                </a:solidFill>
                <a:latin typeface="UOETJM+Arial-BoldMT"/>
                <a:cs typeface="UOETJM+Arial-BoldMT"/>
              </a:rPr>
              <a:t>Reference: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29640" y="5712564"/>
            <a:ext cx="5185251" cy="1941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Competitive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Strategy: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Techniques</a:t>
            </a:r>
            <a:r>
              <a:rPr dirty="0" sz="1100" spc="3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for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Analyzing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Industries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and</a:t>
            </a:r>
            <a:r>
              <a:rPr dirty="0" sz="1100" spc="29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 </a:t>
            </a:r>
            <a:r>
              <a:rPr dirty="0" sz="1100" b="1">
                <a:solidFill>
                  <a:srgbClr val="000000"/>
                </a:solidFill>
                <a:latin typeface="KKCUQC+Arial-BoldItalicMT"/>
                <a:cs typeface="KKCUQC+Arial-BoldItalicMT"/>
              </a:rPr>
              <a:t>Competitors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29640" y="5973676"/>
            <a:ext cx="1812615" cy="1941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Micheal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E.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Porter,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100">
                <a:solidFill>
                  <a:srgbClr val="000000"/>
                </a:solidFill>
                <a:latin typeface="VWLKSV+ArialMT"/>
                <a:cs typeface="VWLKSV+ArialMT"/>
              </a:rPr>
              <a:t>1980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380977"/>
            <a:ext cx="9460238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Case</a:t>
            </a:r>
            <a:r>
              <a:rPr dirty="0" sz="1800" spc="48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Study</a:t>
            </a:r>
            <a:r>
              <a:rPr dirty="0" sz="1800" spc="49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1:</a:t>
            </a:r>
            <a:r>
              <a:rPr dirty="0" sz="1800" spc="52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Regional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Assayer/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Segment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with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Technology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differentiation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873332"/>
            <a:ext cx="1334467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Innovation?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1247220"/>
            <a:ext cx="8304235" cy="1041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German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automated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pulverization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</a:p>
          <a:p>
            <a:pPr marL="0" marR="0">
              <a:lnSpc>
                <a:spcPts val="2010"/>
              </a:lnSpc>
              <a:spcBef>
                <a:spcPts val="9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Design: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Balanced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quality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predictable,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timely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results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delivery.</a:t>
            </a:r>
          </a:p>
          <a:p>
            <a:pPr marL="0" marR="0">
              <a:lnSpc>
                <a:spcPts val="2010"/>
              </a:lnSpc>
              <a:spcBef>
                <a:spcPts val="933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Approach?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2368884"/>
            <a:ext cx="10248022" cy="14151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Grew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from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assayer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into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regionally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meaningful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over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10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yrs.</a:t>
            </a:r>
          </a:p>
          <a:p>
            <a:pPr marL="0" marR="0">
              <a:lnSpc>
                <a:spcPts val="2010"/>
              </a:lnSpc>
              <a:spcBef>
                <a:spcPts val="9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Provided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exploration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firms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means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discipline/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control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poor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performance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large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LabCos.</a:t>
            </a:r>
          </a:p>
          <a:p>
            <a:pPr marL="0" marR="0">
              <a:lnSpc>
                <a:spcPts val="2010"/>
              </a:lnSpc>
              <a:spcBef>
                <a:spcPts val="9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Early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adopter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German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automation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approach.</a:t>
            </a:r>
          </a:p>
          <a:p>
            <a:pPr marL="0" marR="0">
              <a:lnSpc>
                <a:spcPts val="2010"/>
              </a:lnSpc>
              <a:spcBef>
                <a:spcPts val="933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Outcomes?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3864436"/>
            <a:ext cx="8496032" cy="6673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Caused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large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LabCos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dramatically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improve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timeliness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performance.</a:t>
            </a:r>
          </a:p>
          <a:p>
            <a:pPr marL="0" marR="0">
              <a:lnSpc>
                <a:spcPts val="2010"/>
              </a:lnSpc>
              <a:spcBef>
                <a:spcPts val="9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Boosted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choice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competitiveness.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9640" y="4612212"/>
            <a:ext cx="7302281" cy="6673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Introduced,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proved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established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EU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assayer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NA.</a:t>
            </a:r>
          </a:p>
          <a:p>
            <a:pPr marL="0" marR="0">
              <a:lnSpc>
                <a:spcPts val="2010"/>
              </a:lnSpc>
              <a:spcBef>
                <a:spcPts val="983"/>
              </a:spcBef>
              <a:spcAft>
                <a:spcPts val="0"/>
              </a:spcAft>
            </a:pP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Where</a:t>
            </a: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b050"/>
                </a:solidFill>
                <a:latin typeface="VWLKSV+ArialMT"/>
                <a:cs typeface="VWLKSV+ArialMT"/>
              </a:rPr>
              <a:t>Now?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640" y="5359988"/>
            <a:ext cx="6336676" cy="6673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During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mining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down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cycle,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became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insolvent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[one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trick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pony].</a:t>
            </a:r>
          </a:p>
          <a:p>
            <a:pPr marL="0" marR="0">
              <a:lnSpc>
                <a:spcPts val="2010"/>
              </a:lnSpc>
              <a:spcBef>
                <a:spcPts val="9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2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sites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acquired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separate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multi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national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VWLKSV+ArialMT"/>
                <a:cs typeface="VWLKSV+ArialMT"/>
              </a:rPr>
              <a:t>LabCos.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981199" y="2803789"/>
            <a:ext cx="4040187" cy="2693458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169921" y="2803856"/>
            <a:ext cx="4039985" cy="269332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31228" y="726886"/>
            <a:ext cx="6068141" cy="6720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b050"/>
                </a:solidFill>
                <a:latin typeface="HNPVKK+Calibri-Light,Bold"/>
                <a:cs typeface="HNPVKK+Calibri-Light,Bold"/>
              </a:rPr>
              <a:t>Change</a:t>
            </a:r>
            <a:r>
              <a:rPr dirty="0" sz="2400" spc="-56">
                <a:solidFill>
                  <a:srgbClr val="00b050"/>
                </a:solidFill>
                <a:latin typeface="HNPVKK+Calibri-Light,Bold"/>
                <a:cs typeface="HNPVKK+Calibri-Light,Bold"/>
              </a:rPr>
              <a:t> </a:t>
            </a:r>
            <a:r>
              <a:rPr dirty="0" sz="2400">
                <a:solidFill>
                  <a:srgbClr val="00b050"/>
                </a:solidFill>
                <a:latin typeface="HNPVKK+Calibri-Light,Bold"/>
                <a:cs typeface="HNPVKK+Calibri-Light,Bold"/>
              </a:rPr>
              <a:t>the</a:t>
            </a:r>
            <a:r>
              <a:rPr dirty="0" sz="2400" spc="-56">
                <a:solidFill>
                  <a:srgbClr val="00b050"/>
                </a:solidFill>
                <a:latin typeface="HNPVKK+Calibri-Light,Bold"/>
                <a:cs typeface="HNPVKK+Calibri-Light,Bold"/>
              </a:rPr>
              <a:t> </a:t>
            </a:r>
            <a:r>
              <a:rPr dirty="0" sz="2400">
                <a:solidFill>
                  <a:srgbClr val="00b050"/>
                </a:solidFill>
                <a:latin typeface="HNPVKK+Calibri-Light,Bold"/>
                <a:cs typeface="HNPVKK+Calibri-Light,Bold"/>
              </a:rPr>
              <a:t>Game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: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Advanced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Technology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FOCUS</a:t>
            </a:r>
          </a:p>
          <a:p>
            <a:pPr marL="0" marR="0">
              <a:lnSpc>
                <a:spcPts val="2400"/>
              </a:lnSpc>
              <a:spcBef>
                <a:spcPts val="19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Pulverizer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Automation/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German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Engineering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02134" y="1829417"/>
            <a:ext cx="66474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NOW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97423" y="1901425"/>
            <a:ext cx="1878665" cy="6586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381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HISTORICAL</a:t>
            </a:r>
          </a:p>
          <a:p>
            <a:pPr marL="0" marR="0">
              <a:lnSpc>
                <a:spcPts val="1800"/>
              </a:lnSpc>
              <a:spcBef>
                <a:spcPts val="1286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Manual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pulverizer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82984" y="2221410"/>
            <a:ext cx="2280171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Automated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HP-M1500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641600" y="2133600"/>
            <a:ext cx="6346026" cy="2172196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5519935" y="4365104"/>
            <a:ext cx="1080120" cy="1080119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29640" y="676716"/>
            <a:ext cx="9908610" cy="7777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b050"/>
                </a:solidFill>
                <a:latin typeface="HNPVKK+Calibri-Light,Bold"/>
                <a:cs typeface="HNPVKK+Calibri-Light,Bold"/>
              </a:rPr>
              <a:t>Change</a:t>
            </a:r>
            <a:r>
              <a:rPr dirty="0" sz="2800" spc="-65">
                <a:solidFill>
                  <a:srgbClr val="00b050"/>
                </a:solidFill>
                <a:latin typeface="HNPVKK+Calibri-Light,Bold"/>
                <a:cs typeface="HNPVKK+Calibri-Light,Bold"/>
              </a:rPr>
              <a:t> </a:t>
            </a:r>
            <a:r>
              <a:rPr dirty="0" sz="2800">
                <a:solidFill>
                  <a:srgbClr val="00b050"/>
                </a:solidFill>
                <a:latin typeface="HNPVKK+Calibri-Light,Bold"/>
                <a:cs typeface="HNPVKK+Calibri-Light,Bold"/>
              </a:rPr>
              <a:t>the</a:t>
            </a:r>
            <a:r>
              <a:rPr dirty="0" sz="2800" spc="-65">
                <a:solidFill>
                  <a:srgbClr val="00b050"/>
                </a:solidFill>
                <a:latin typeface="HNPVKK+Calibri-Light,Bold"/>
                <a:cs typeface="HNPVKK+Calibri-Light,Bold"/>
              </a:rPr>
              <a:t> </a:t>
            </a:r>
            <a:r>
              <a:rPr dirty="0" sz="2800">
                <a:solidFill>
                  <a:srgbClr val="00b050"/>
                </a:solidFill>
                <a:latin typeface="HNPVKK+Calibri-Light,Bold"/>
                <a:cs typeface="HNPVKK+Calibri-Light,Bold"/>
              </a:rPr>
              <a:t>Game:</a:t>
            </a:r>
          </a:p>
          <a:p>
            <a:pPr marL="0" marR="0">
              <a:lnSpc>
                <a:spcPts val="2800"/>
              </a:lnSpc>
              <a:spcBef>
                <a:spcPts val="223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Balancing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Predictable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Service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Delivery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Speed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with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Consistent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800">
                <a:solidFill>
                  <a:srgbClr val="000000"/>
                </a:solidFill>
                <a:latin typeface="WTEULF+Calibri-Light"/>
                <a:cs typeface="WTEULF+Calibri-Light"/>
              </a:rPr>
              <a:t>Quality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5689599"/>
            <a:ext cx="12192000" cy="116586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9640" y="477788"/>
            <a:ext cx="9884519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Case</a:t>
            </a:r>
            <a:r>
              <a:rPr dirty="0" sz="1800" spc="48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Study</a:t>
            </a:r>
            <a:r>
              <a:rPr dirty="0" sz="1800" spc="49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 u="sng">
                <a:solidFill>
                  <a:srgbClr val="0070c0"/>
                </a:solidFill>
                <a:latin typeface="VWLKSV+ArialMT"/>
                <a:cs typeface="VWLKSV+ArialMT"/>
              </a:rPr>
              <a:t>2:</a:t>
            </a:r>
            <a:r>
              <a:rPr dirty="0" sz="1800" spc="52" u="sng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Int’l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Eng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Co/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Market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Entry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with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new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Technology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+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Engineering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 </a:t>
            </a:r>
            <a:r>
              <a:rPr dirty="0" sz="1800">
                <a:solidFill>
                  <a:srgbClr val="0070c0"/>
                </a:solidFill>
                <a:latin typeface="VWLKSV+ArialMT"/>
                <a:cs typeface="VWLKSV+ArialMT"/>
              </a:rPr>
              <a:t>differentiation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1048031"/>
            <a:ext cx="1268796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Innovation?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1382295"/>
            <a:ext cx="8404493" cy="9478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World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leading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engineering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designer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for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high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volume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geochem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labs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moving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lots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rock.</a:t>
            </a:r>
          </a:p>
          <a:p>
            <a:pPr marL="0" marR="0">
              <a:lnSpc>
                <a:spcPts val="1899"/>
              </a:lnSpc>
              <a:spcBef>
                <a:spcPts val="73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Employed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leading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edge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robotics/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analyzers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meta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data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software/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LIMS.</a:t>
            </a:r>
          </a:p>
          <a:p>
            <a:pPr marL="0" marR="0">
              <a:lnSpc>
                <a:spcPts val="1899"/>
              </a:lnSpc>
              <a:spcBef>
                <a:spcPts val="78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Strong/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competent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PM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Service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program.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2385087"/>
            <a:ext cx="1196689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Approach?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2719351"/>
            <a:ext cx="9639011" cy="12820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Dominant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iron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ore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position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globally.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Deployed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critical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reference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list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of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global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opinion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leaders.</a:t>
            </a:r>
          </a:p>
          <a:p>
            <a:pPr marL="0" marR="0">
              <a:lnSpc>
                <a:spcPts val="1899"/>
              </a:lnSpc>
              <a:spcBef>
                <a:spcPts val="73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Differentiated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position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with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key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German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OEM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technology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maker.</a:t>
            </a:r>
          </a:p>
          <a:p>
            <a:pPr marL="0" marR="0">
              <a:lnSpc>
                <a:spcPts val="1899"/>
              </a:lnSpc>
              <a:spcBef>
                <a:spcPts val="78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Demonstrated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engineering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competence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robotics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mechatronics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(new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engineering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disciplines)</a:t>
            </a:r>
          </a:p>
          <a:p>
            <a:pPr marL="0" marR="0">
              <a:lnSpc>
                <a:spcPts val="1899"/>
              </a:lnSpc>
              <a:spcBef>
                <a:spcPts val="732"/>
              </a:spcBef>
              <a:spcAft>
                <a:spcPts val="0"/>
              </a:spcAft>
            </a:pP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Outcomes?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9640" y="4056406"/>
            <a:ext cx="8991097" cy="9478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Penetrated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NA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market.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Grew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more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quickly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USA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than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Canada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[surprise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outcome]</a:t>
            </a:r>
          </a:p>
          <a:p>
            <a:pPr marL="0" marR="0">
              <a:lnSpc>
                <a:spcPts val="1899"/>
              </a:lnSpc>
              <a:spcBef>
                <a:spcPts val="73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Learned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Canada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quite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slow/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reluctant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deploy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major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CAPEX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for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game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changer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solutions.</a:t>
            </a:r>
          </a:p>
          <a:p>
            <a:pPr marL="0" marR="0">
              <a:lnSpc>
                <a:spcPts val="1899"/>
              </a:lnSpc>
              <a:spcBef>
                <a:spcPts val="78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S.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African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and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Australian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markets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early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adopters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640" y="5059198"/>
            <a:ext cx="1399687" cy="27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Where</a:t>
            </a: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b050"/>
                </a:solidFill>
                <a:latin typeface="VWLKSV+ArialMT"/>
                <a:cs typeface="VWLKSV+ArialMT"/>
              </a:rPr>
              <a:t>Now?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640" y="5393463"/>
            <a:ext cx="5332237" cy="6135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Founders/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owners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retired.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Sold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firm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to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fund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retirement.</a:t>
            </a:r>
          </a:p>
          <a:p>
            <a:pPr marL="0" marR="0">
              <a:lnSpc>
                <a:spcPts val="1899"/>
              </a:lnSpc>
              <a:spcBef>
                <a:spcPts val="732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Acquired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by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Scandinavian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Mining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OEM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 </a:t>
            </a:r>
            <a:r>
              <a:rPr dirty="0" sz="1700">
                <a:solidFill>
                  <a:srgbClr val="000000"/>
                </a:solidFill>
                <a:latin typeface="VWLKSV+ArialMT"/>
                <a:cs typeface="VWLKSV+ArialMT"/>
              </a:rPr>
              <a:t>Integrator.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1213653"/>
            <a:ext cx="12192000" cy="5641806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61039"/>
            <a:ext cx="7705812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Customized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Mine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Lab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Design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with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High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Degree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of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 </a:t>
            </a:r>
            <a:r>
              <a:rPr dirty="0" sz="2400">
                <a:solidFill>
                  <a:srgbClr val="000000"/>
                </a:solidFill>
                <a:latin typeface="WTEULF+Calibri-Light"/>
                <a:cs typeface="WTEULF+Calibri-Light"/>
              </a:rPr>
              <a:t>Automation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2023-05-01T12:24:10-05:00</dcterms:modified>
</cp:coreProperties>
</file>