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12192000" cy="6858000"/>
  <p:notesSz cx="12192000" cy="6858000"/>
  <p:embeddedFontLst>
    <p:embeddedFont>
      <p:font typeface="VWLKSV+ArialMT"/>
      <p:regular r:id="rId19"/>
    </p:embeddedFont>
    <p:embeddedFont>
      <p:font typeface="UOETJM+Arial-BoldMT"/>
      <p:regular r:id="rId20"/>
    </p:embeddedFont>
    <p:embeddedFont>
      <p:font typeface="IATKHD+Arial-ItalicMT"/>
      <p:regular r:id="rId21"/>
    </p:embeddedFont>
    <p:embeddedFont>
      <p:font typeface="KKCUQC+Arial-BoldItalicMT"/>
      <p:regular r:id="rId22"/>
    </p:embeddedFont>
    <p:embeddedFont>
      <p:font typeface="HNPVKK+Calibri-Light,Bold"/>
      <p:regular r:id="rId23"/>
    </p:embeddedFont>
    <p:embeddedFont>
      <p:font typeface="WTEULF+Calibri-Light"/>
      <p:regular r:id="rId24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slide" Target="slides/slide12.xml" /><Relationship Id="rId18" Type="http://schemas.openxmlformats.org/officeDocument/2006/relationships/slide" Target="slides/slide13.xml" /><Relationship Id="rId19" Type="http://schemas.openxmlformats.org/officeDocument/2006/relationships/font" Target="fonts/font1.fntdata" /><Relationship Id="rId2" Type="http://schemas.openxmlformats.org/officeDocument/2006/relationships/tableStyles" Target="tableStyles.xml" /><Relationship Id="rId20" Type="http://schemas.openxmlformats.org/officeDocument/2006/relationships/font" Target="fonts/font2.fntdata" /><Relationship Id="rId21" Type="http://schemas.openxmlformats.org/officeDocument/2006/relationships/font" Target="fonts/font3.fntdata" /><Relationship Id="rId22" Type="http://schemas.openxmlformats.org/officeDocument/2006/relationships/font" Target="fonts/font4.fntdata" /><Relationship Id="rId23" Type="http://schemas.openxmlformats.org/officeDocument/2006/relationships/font" Target="fonts/font5.fntdata" /><Relationship Id="rId24" Type="http://schemas.openxmlformats.org/officeDocument/2006/relationships/font" Target="fonts/font6.fntdata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8.png" /><Relationship Id="rId3" Type="http://schemas.openxmlformats.org/officeDocument/2006/relationships/image" Target="../media/image19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0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1.png" /><Relationship Id="rId3" Type="http://schemas.openxmlformats.org/officeDocument/2006/relationships/image" Target="../media/image22.pn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3.png" /><Relationship Id="rId3" Type="http://schemas.openxmlformats.org/officeDocument/2006/relationships/image" Target="../media/image24.png" /><Relationship Id="rId4" Type="http://schemas.openxmlformats.org/officeDocument/2006/relationships/hyperlink" Target="mailto:alex.kuhnert@ernescotech.ca" TargetMode="Ex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Relationship Id="rId3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Relationship Id="rId4" Type="http://schemas.openxmlformats.org/officeDocument/2006/relationships/image" Target="../media/image11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2.png" /><Relationship Id="rId3" Type="http://schemas.openxmlformats.org/officeDocument/2006/relationships/image" Target="../media/image13.png" /><Relationship Id="rId4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5689599"/>
            <a:ext cx="12192000" cy="116586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66143" y="1166611"/>
            <a:ext cx="10853962" cy="103698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ff0000"/>
                </a:solidFill>
                <a:latin typeface="VWLKSV+ArialMT"/>
                <a:cs typeface="VWLKSV+ArialMT"/>
              </a:rPr>
              <a:t>How</a:t>
            </a:r>
            <a:r>
              <a:rPr dirty="0" sz="2400">
                <a:solidFill>
                  <a:srgbClr val="ff0000"/>
                </a:solidFill>
                <a:latin typeface="VWLKSV+ArialMT"/>
                <a:cs typeface="VWLKSV+ArialMT"/>
              </a:rPr>
              <a:t> </a:t>
            </a:r>
            <a:r>
              <a:rPr dirty="0" sz="2400">
                <a:solidFill>
                  <a:srgbClr val="ff0000"/>
                </a:solidFill>
                <a:latin typeface="VWLKSV+ArialMT"/>
                <a:cs typeface="VWLKSV+ArialMT"/>
              </a:rPr>
              <a:t>Does</a:t>
            </a:r>
            <a:r>
              <a:rPr dirty="0" sz="2400">
                <a:solidFill>
                  <a:srgbClr val="ff0000"/>
                </a:solidFill>
                <a:latin typeface="VWLKSV+ArialMT"/>
                <a:cs typeface="VWLKSV+ArialMT"/>
              </a:rPr>
              <a:t> </a:t>
            </a:r>
            <a:r>
              <a:rPr dirty="0" sz="2400">
                <a:solidFill>
                  <a:srgbClr val="ff0000"/>
                </a:solidFill>
                <a:latin typeface="VWLKSV+ArialMT"/>
                <a:cs typeface="VWLKSV+ArialMT"/>
              </a:rPr>
              <a:t>Innovation</a:t>
            </a:r>
            <a:r>
              <a:rPr dirty="0" sz="2400">
                <a:solidFill>
                  <a:srgbClr val="ff0000"/>
                </a:solidFill>
                <a:latin typeface="VWLKSV+ArialMT"/>
                <a:cs typeface="VWLKSV+ArialMT"/>
              </a:rPr>
              <a:t> </a:t>
            </a:r>
            <a:r>
              <a:rPr dirty="0" sz="2400">
                <a:solidFill>
                  <a:srgbClr val="ff0000"/>
                </a:solidFill>
                <a:latin typeface="VWLKSV+ArialMT"/>
                <a:cs typeface="VWLKSV+ArialMT"/>
              </a:rPr>
              <a:t>Break</a:t>
            </a:r>
            <a:r>
              <a:rPr dirty="0" sz="2400">
                <a:solidFill>
                  <a:srgbClr val="ff0000"/>
                </a:solidFill>
                <a:latin typeface="VWLKSV+ArialMT"/>
                <a:cs typeface="VWLKSV+ArialMT"/>
              </a:rPr>
              <a:t> </a:t>
            </a:r>
            <a:r>
              <a:rPr dirty="0" sz="2400">
                <a:solidFill>
                  <a:srgbClr val="ff0000"/>
                </a:solidFill>
                <a:latin typeface="VWLKSV+ArialMT"/>
                <a:cs typeface="VWLKSV+ArialMT"/>
              </a:rPr>
              <a:t>Through</a:t>
            </a:r>
            <a:r>
              <a:rPr dirty="0" sz="2400">
                <a:solidFill>
                  <a:srgbClr val="ff0000"/>
                </a:solidFill>
                <a:latin typeface="VWLKSV+ArialMT"/>
                <a:cs typeface="VWLKSV+ArialMT"/>
              </a:rPr>
              <a:t> </a:t>
            </a:r>
            <a:r>
              <a:rPr dirty="0" sz="2400">
                <a:solidFill>
                  <a:srgbClr val="ff0000"/>
                </a:solidFill>
                <a:latin typeface="VWLKSV+ArialMT"/>
                <a:cs typeface="VWLKSV+ArialMT"/>
              </a:rPr>
              <a:t>in</a:t>
            </a:r>
            <a:r>
              <a:rPr dirty="0" sz="2400">
                <a:solidFill>
                  <a:srgbClr val="ff0000"/>
                </a:solidFill>
                <a:latin typeface="VWLKSV+ArialMT"/>
                <a:cs typeface="VWLKSV+ArialMT"/>
              </a:rPr>
              <a:t> </a:t>
            </a:r>
            <a:r>
              <a:rPr dirty="0" sz="2400">
                <a:solidFill>
                  <a:srgbClr val="ff0000"/>
                </a:solidFill>
                <a:latin typeface="VWLKSV+ArialMT"/>
                <a:cs typeface="VWLKSV+ArialMT"/>
              </a:rPr>
              <a:t>the</a:t>
            </a:r>
            <a:r>
              <a:rPr dirty="0" sz="2400">
                <a:solidFill>
                  <a:srgbClr val="ff0000"/>
                </a:solidFill>
                <a:latin typeface="VWLKSV+ArialMT"/>
                <a:cs typeface="VWLKSV+ArialMT"/>
              </a:rPr>
              <a:t> </a:t>
            </a:r>
            <a:r>
              <a:rPr dirty="0" sz="2400">
                <a:solidFill>
                  <a:srgbClr val="ff0000"/>
                </a:solidFill>
                <a:latin typeface="VWLKSV+ArialMT"/>
                <a:cs typeface="VWLKSV+ArialMT"/>
              </a:rPr>
              <a:t>Canadian</a:t>
            </a:r>
            <a:r>
              <a:rPr dirty="0" sz="2400">
                <a:solidFill>
                  <a:srgbClr val="ff0000"/>
                </a:solidFill>
                <a:latin typeface="VWLKSV+ArialMT"/>
                <a:cs typeface="VWLKSV+ArialMT"/>
              </a:rPr>
              <a:t> </a:t>
            </a:r>
            <a:r>
              <a:rPr dirty="0" sz="2400">
                <a:solidFill>
                  <a:srgbClr val="ff0000"/>
                </a:solidFill>
                <a:latin typeface="VWLKSV+ArialMT"/>
                <a:cs typeface="VWLKSV+ArialMT"/>
              </a:rPr>
              <a:t>Mineral</a:t>
            </a:r>
            <a:r>
              <a:rPr dirty="0" sz="2400">
                <a:solidFill>
                  <a:srgbClr val="ff0000"/>
                </a:solidFill>
                <a:latin typeface="VWLKSV+ArialMT"/>
                <a:cs typeface="VWLKSV+ArialMT"/>
              </a:rPr>
              <a:t> </a:t>
            </a:r>
            <a:r>
              <a:rPr dirty="0" sz="2400">
                <a:solidFill>
                  <a:srgbClr val="ff0000"/>
                </a:solidFill>
                <a:latin typeface="VWLKSV+ArialMT"/>
                <a:cs typeface="VWLKSV+ArialMT"/>
              </a:rPr>
              <a:t>Analysis</a:t>
            </a:r>
            <a:r>
              <a:rPr dirty="0" sz="2400">
                <a:solidFill>
                  <a:srgbClr val="ff0000"/>
                </a:solidFill>
                <a:latin typeface="VWLKSV+ArialMT"/>
                <a:cs typeface="VWLKSV+ArialMT"/>
              </a:rPr>
              <a:t> </a:t>
            </a:r>
            <a:r>
              <a:rPr dirty="0" sz="2400">
                <a:solidFill>
                  <a:srgbClr val="ff0000"/>
                </a:solidFill>
                <a:latin typeface="VWLKSV+ArialMT"/>
                <a:cs typeface="VWLKSV+ArialMT"/>
              </a:rPr>
              <a:t>Market?</a:t>
            </a:r>
          </a:p>
          <a:p>
            <a:pPr marL="0" marR="0">
              <a:lnSpc>
                <a:spcPts val="2681"/>
              </a:lnSpc>
              <a:spcBef>
                <a:spcPts val="2502"/>
              </a:spcBef>
              <a:spcAft>
                <a:spcPts val="0"/>
              </a:spcAft>
            </a:pPr>
            <a:r>
              <a:rPr dirty="0" sz="2400">
                <a:solidFill>
                  <a:srgbClr val="0070c0"/>
                </a:solidFill>
                <a:latin typeface="VWLKSV+ArialMT"/>
                <a:cs typeface="VWLKSV+ArialMT"/>
              </a:rPr>
              <a:t>Some</a:t>
            </a:r>
            <a:r>
              <a:rPr dirty="0" sz="2400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2400">
                <a:solidFill>
                  <a:srgbClr val="0070c0"/>
                </a:solidFill>
                <a:latin typeface="VWLKSV+ArialMT"/>
                <a:cs typeface="VWLKSV+ArialMT"/>
              </a:rPr>
              <a:t>Recent</a:t>
            </a:r>
            <a:r>
              <a:rPr dirty="0" sz="2400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2400">
                <a:solidFill>
                  <a:srgbClr val="0070c0"/>
                </a:solidFill>
                <a:latin typeface="VWLKSV+ArialMT"/>
                <a:cs typeface="VWLKSV+ArialMT"/>
              </a:rPr>
              <a:t>Case</a:t>
            </a:r>
            <a:r>
              <a:rPr dirty="0" sz="2400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2400">
                <a:solidFill>
                  <a:srgbClr val="0070c0"/>
                </a:solidFill>
                <a:latin typeface="VWLKSV+ArialMT"/>
                <a:cs typeface="VWLKSV+ArialMT"/>
              </a:rPr>
              <a:t>Studies</a:t>
            </a:r>
            <a:r>
              <a:rPr dirty="0" sz="2400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2400">
                <a:solidFill>
                  <a:srgbClr val="0070c0"/>
                </a:solidFill>
                <a:latin typeface="VWLKSV+ArialMT"/>
                <a:cs typeface="VWLKSV+ArialMT"/>
              </a:rPr>
              <a:t>with</a:t>
            </a:r>
            <a:r>
              <a:rPr dirty="0" sz="2400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2400">
                <a:solidFill>
                  <a:srgbClr val="0070c0"/>
                </a:solidFill>
                <a:latin typeface="VWLKSV+ArialMT"/>
                <a:cs typeface="VWLKSV+ArialMT"/>
              </a:rPr>
              <a:t>Key</a:t>
            </a:r>
            <a:r>
              <a:rPr dirty="0" sz="2400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2400">
                <a:solidFill>
                  <a:srgbClr val="0070c0"/>
                </a:solidFill>
                <a:latin typeface="VWLKSV+ArialMT"/>
                <a:cs typeface="VWLKSV+ArialMT"/>
              </a:rPr>
              <a:t>Learnings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29640" y="2914431"/>
            <a:ext cx="5391868" cy="321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UOETJM+Arial-BoldMT"/>
                <a:cs typeface="UOETJM+Arial-BoldMT"/>
              </a:rPr>
              <a:t>Ernesco</a:t>
            </a:r>
            <a:r>
              <a:rPr dirty="0" sz="2000" b="1">
                <a:solidFill>
                  <a:srgbClr val="000000"/>
                </a:solidFill>
                <a:latin typeface="UOETJM+Arial-BoldMT"/>
                <a:cs typeface="UOETJM+Arial-BoldMT"/>
              </a:rPr>
              <a:t> </a:t>
            </a:r>
            <a:r>
              <a:rPr dirty="0" sz="2000" b="1">
                <a:solidFill>
                  <a:srgbClr val="000000"/>
                </a:solidFill>
                <a:latin typeface="UOETJM+Arial-BoldMT"/>
                <a:cs typeface="UOETJM+Arial-BoldMT"/>
              </a:rPr>
              <a:t>Technical</a:t>
            </a:r>
            <a:r>
              <a:rPr dirty="0" sz="2000" b="1">
                <a:solidFill>
                  <a:srgbClr val="000000"/>
                </a:solidFill>
                <a:latin typeface="UOETJM+Arial-BoldMT"/>
                <a:cs typeface="UOETJM+Arial-BoldMT"/>
              </a:rPr>
              <a:t> </a:t>
            </a:r>
            <a:r>
              <a:rPr dirty="0" sz="2000" b="1">
                <a:solidFill>
                  <a:srgbClr val="000000"/>
                </a:solidFill>
                <a:latin typeface="UOETJM+Arial-BoldMT"/>
                <a:cs typeface="UOETJM+Arial-BoldMT"/>
              </a:rPr>
              <a:t>+</a:t>
            </a:r>
            <a:r>
              <a:rPr dirty="0" sz="2000" b="1">
                <a:solidFill>
                  <a:srgbClr val="000000"/>
                </a:solidFill>
                <a:latin typeface="UOETJM+Arial-BoldMT"/>
                <a:cs typeface="UOETJM+Arial-BoldMT"/>
              </a:rPr>
              <a:t> </a:t>
            </a:r>
            <a:r>
              <a:rPr dirty="0" sz="2000" b="1">
                <a:solidFill>
                  <a:srgbClr val="000000"/>
                </a:solidFill>
                <a:latin typeface="UOETJM+Arial-BoldMT"/>
                <a:cs typeface="UOETJM+Arial-BoldMT"/>
              </a:rPr>
              <a:t>Advisory</a:t>
            </a:r>
            <a:r>
              <a:rPr dirty="0" sz="2000" b="1">
                <a:solidFill>
                  <a:srgbClr val="000000"/>
                </a:solidFill>
                <a:latin typeface="UOETJM+Arial-BoldMT"/>
                <a:cs typeface="UOETJM+Arial-BoldMT"/>
              </a:rPr>
              <a:t> </a:t>
            </a:r>
            <a:r>
              <a:rPr dirty="0" sz="2000" b="1">
                <a:solidFill>
                  <a:srgbClr val="000000"/>
                </a:solidFill>
                <a:latin typeface="UOETJM+Arial-BoldMT"/>
                <a:cs typeface="UOETJM+Arial-BoldMT"/>
              </a:rPr>
              <a:t>Services</a:t>
            </a:r>
            <a:r>
              <a:rPr dirty="0" sz="2000" b="1">
                <a:solidFill>
                  <a:srgbClr val="000000"/>
                </a:solidFill>
                <a:latin typeface="UOETJM+Arial-BoldMT"/>
                <a:cs typeface="UOETJM+Arial-BoldMT"/>
              </a:rPr>
              <a:t> </a:t>
            </a:r>
            <a:r>
              <a:rPr dirty="0" sz="2000" b="1">
                <a:solidFill>
                  <a:srgbClr val="000000"/>
                </a:solidFill>
                <a:latin typeface="UOETJM+Arial-BoldMT"/>
                <a:cs typeface="UOETJM+Arial-BoldMT"/>
              </a:rPr>
              <a:t>Inc.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29640" y="3316516"/>
            <a:ext cx="4202238" cy="293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Presented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by: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E.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A.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Kuhnert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–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President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29640" y="4091724"/>
            <a:ext cx="1561982" cy="293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April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25,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2023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29640" y="4465612"/>
            <a:ext cx="6602994" cy="293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2023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Canadian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Mineral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Analyst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Conference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-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Pointe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Claire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,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PQ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0" y="5689599"/>
            <a:ext cx="12192000" cy="116586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29640" y="474297"/>
            <a:ext cx="7580917" cy="293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u="sng">
                <a:solidFill>
                  <a:srgbClr val="0070c0"/>
                </a:solidFill>
                <a:latin typeface="VWLKSV+ArialMT"/>
                <a:cs typeface="VWLKSV+ArialMT"/>
              </a:rPr>
              <a:t>Case</a:t>
            </a:r>
            <a:r>
              <a:rPr dirty="0" sz="1800" spc="48" u="sng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1800" u="sng">
                <a:solidFill>
                  <a:srgbClr val="0070c0"/>
                </a:solidFill>
                <a:latin typeface="VWLKSV+ArialMT"/>
                <a:cs typeface="VWLKSV+ArialMT"/>
              </a:rPr>
              <a:t>Study</a:t>
            </a:r>
            <a:r>
              <a:rPr dirty="0" sz="1800" spc="49" u="sng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1800" u="sng">
                <a:solidFill>
                  <a:srgbClr val="0070c0"/>
                </a:solidFill>
                <a:latin typeface="VWLKSV+ArialMT"/>
                <a:cs typeface="VWLKSV+ArialMT"/>
              </a:rPr>
              <a:t>3:</a:t>
            </a:r>
            <a:r>
              <a:rPr dirty="0" sz="1800" spc="52" u="sng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Local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Assayer/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Under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Served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Segment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with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Customization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29640" y="1055290"/>
            <a:ext cx="1334467" cy="293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b050"/>
                </a:solidFill>
                <a:latin typeface="VWLKSV+ArialMT"/>
                <a:cs typeface="VWLKSV+ArialMT"/>
              </a:rPr>
              <a:t>Innovation?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29640" y="1401746"/>
            <a:ext cx="9625127" cy="639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Special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testing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focus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on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unique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geochem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deposit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dynamics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 b="1">
                <a:solidFill>
                  <a:srgbClr val="000000"/>
                </a:solidFill>
                <a:latin typeface="KKCUQC+Arial-BoldItalicMT"/>
                <a:cs typeface="KKCUQC+Arial-BoldItalicMT"/>
              </a:rPr>
              <a:t>(</a:t>
            </a:r>
            <a:r>
              <a:rPr dirty="0" sz="1800" spc="48" b="1">
                <a:solidFill>
                  <a:srgbClr val="000000"/>
                </a:solidFill>
                <a:latin typeface="KKCUQC+Arial-BoldItalicMT"/>
                <a:cs typeface="KKCUQC+Arial-BoldItalicMT"/>
              </a:rPr>
              <a:t> </a:t>
            </a:r>
            <a:r>
              <a:rPr dirty="0" sz="1800" b="1">
                <a:solidFill>
                  <a:srgbClr val="000000"/>
                </a:solidFill>
                <a:latin typeface="KKCUQC+Arial-BoldItalicMT"/>
                <a:cs typeface="KKCUQC+Arial-BoldItalicMT"/>
              </a:rPr>
              <a:t>Analytical</a:t>
            </a:r>
            <a:r>
              <a:rPr dirty="0" sz="1800" spc="48" b="1">
                <a:solidFill>
                  <a:srgbClr val="000000"/>
                </a:solidFill>
                <a:latin typeface="KKCUQC+Arial-BoldItalicMT"/>
                <a:cs typeface="KKCUQC+Arial-BoldItalicMT"/>
              </a:rPr>
              <a:t> </a:t>
            </a:r>
            <a:r>
              <a:rPr dirty="0" sz="1800" b="1">
                <a:solidFill>
                  <a:srgbClr val="000000"/>
                </a:solidFill>
                <a:latin typeface="KKCUQC+Arial-BoldItalicMT"/>
                <a:cs typeface="KKCUQC+Arial-BoldItalicMT"/>
              </a:rPr>
              <a:t>Chemistry</a:t>
            </a:r>
            <a:r>
              <a:rPr dirty="0" sz="1800" spc="49" b="1">
                <a:solidFill>
                  <a:srgbClr val="000000"/>
                </a:solidFill>
                <a:latin typeface="KKCUQC+Arial-BoldItalicMT"/>
                <a:cs typeface="KKCUQC+Arial-BoldItalicMT"/>
              </a:rPr>
              <a:t> </a:t>
            </a:r>
            <a:r>
              <a:rPr dirty="0" sz="1800" b="1">
                <a:solidFill>
                  <a:srgbClr val="000000"/>
                </a:solidFill>
                <a:latin typeface="KKCUQC+Arial-BoldItalicMT"/>
                <a:cs typeface="KKCUQC+Arial-BoldItalicMT"/>
              </a:rPr>
              <a:t>Recipes)</a:t>
            </a:r>
          </a:p>
          <a:p>
            <a:pPr marL="0" marR="0">
              <a:lnSpc>
                <a:spcPts val="2010"/>
              </a:lnSpc>
              <a:spcBef>
                <a:spcPts val="717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High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customization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and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localization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of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service.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Timely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+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predictable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delivery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of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results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29640" y="2441114"/>
            <a:ext cx="1258118" cy="293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b050"/>
                </a:solidFill>
                <a:latin typeface="VWLKSV+ArialMT"/>
                <a:cs typeface="VWLKSV+ArialMT"/>
              </a:rPr>
              <a:t>Approach?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29640" y="2787570"/>
            <a:ext cx="4120210" cy="293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Local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–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On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a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When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+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As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Needed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Basis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29640" y="3480482"/>
            <a:ext cx="1321296" cy="293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b050"/>
                </a:solidFill>
                <a:latin typeface="VWLKSV+ArialMT"/>
                <a:cs typeface="VWLKSV+ArialMT"/>
              </a:rPr>
              <a:t>Outcomes?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29640" y="3826938"/>
            <a:ext cx="10438675" cy="6399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Highly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responsive,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tailored.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Large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gains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in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‘speed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of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analysis’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and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deposit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valuation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over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a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1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year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trial.</a:t>
            </a:r>
          </a:p>
          <a:p>
            <a:pPr marL="0" marR="0">
              <a:lnSpc>
                <a:spcPts val="2010"/>
              </a:lnSpc>
              <a:spcBef>
                <a:spcPts val="717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Recruitment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+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retention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of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Chief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Chemist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a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major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challenge.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Capex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and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Permitting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also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difficult.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29640" y="4866306"/>
            <a:ext cx="1473056" cy="293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b050"/>
                </a:solidFill>
                <a:latin typeface="VWLKSV+ArialMT"/>
                <a:cs typeface="VWLKSV+ArialMT"/>
              </a:rPr>
              <a:t>Where</a:t>
            </a:r>
            <a:r>
              <a:rPr dirty="0" sz="1800">
                <a:solidFill>
                  <a:srgbClr val="00b05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b050"/>
                </a:solidFill>
                <a:latin typeface="VWLKSV+ArialMT"/>
                <a:cs typeface="VWLKSV+ArialMT"/>
              </a:rPr>
              <a:t>Now?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29640" y="5212762"/>
            <a:ext cx="8735374" cy="639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Site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program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closed.</a:t>
            </a:r>
            <a:r>
              <a:rPr dirty="0" sz="1800" spc="496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Jr.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Explo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firm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too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uncertain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on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drill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program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funding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and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timing.</a:t>
            </a:r>
          </a:p>
          <a:p>
            <a:pPr marL="0" marR="0">
              <a:lnSpc>
                <a:spcPts val="2010"/>
              </a:lnSpc>
              <a:spcBef>
                <a:spcPts val="717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Assayer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continues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to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serve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the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Iron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Ore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segment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1825625"/>
            <a:ext cx="12192000" cy="5029834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29640" y="685325"/>
            <a:ext cx="9006178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WTEULF+Calibri-Light"/>
                <a:cs typeface="WTEULF+Calibri-Light"/>
              </a:rPr>
              <a:t>Service</a:t>
            </a:r>
            <a:r>
              <a:rPr dirty="0" sz="2400">
                <a:solidFill>
                  <a:srgbClr val="000000"/>
                </a:solidFill>
                <a:latin typeface="WTEULF+Calibri-Light"/>
                <a:cs typeface="WTEULF+Calibri-Light"/>
              </a:rPr>
              <a:t> </a:t>
            </a:r>
            <a:r>
              <a:rPr dirty="0" sz="2400">
                <a:solidFill>
                  <a:srgbClr val="000000"/>
                </a:solidFill>
                <a:latin typeface="WTEULF+Calibri-Light"/>
                <a:cs typeface="WTEULF+Calibri-Light"/>
              </a:rPr>
              <a:t>Lab</a:t>
            </a:r>
            <a:r>
              <a:rPr dirty="0" sz="2400">
                <a:solidFill>
                  <a:srgbClr val="000000"/>
                </a:solidFill>
                <a:latin typeface="WTEULF+Calibri-Light"/>
                <a:cs typeface="WTEULF+Calibri-Light"/>
              </a:rPr>
              <a:t> </a:t>
            </a:r>
            <a:r>
              <a:rPr dirty="0" sz="2400">
                <a:solidFill>
                  <a:srgbClr val="000000"/>
                </a:solidFill>
                <a:latin typeface="WTEULF+Calibri-Light"/>
                <a:cs typeface="WTEULF+Calibri-Light"/>
              </a:rPr>
              <a:t>–</a:t>
            </a:r>
            <a:r>
              <a:rPr dirty="0" sz="2400">
                <a:solidFill>
                  <a:srgbClr val="000000"/>
                </a:solidFill>
                <a:latin typeface="WTEULF+Calibri-Light"/>
                <a:cs typeface="WTEULF+Calibri-Light"/>
              </a:rPr>
              <a:t> </a:t>
            </a:r>
            <a:r>
              <a:rPr dirty="0" sz="2400">
                <a:solidFill>
                  <a:srgbClr val="000000"/>
                </a:solidFill>
                <a:latin typeface="WTEULF+Calibri-Light"/>
                <a:cs typeface="WTEULF+Calibri-Light"/>
              </a:rPr>
              <a:t>Resurrection:</a:t>
            </a:r>
            <a:r>
              <a:rPr dirty="0" sz="2400">
                <a:solidFill>
                  <a:srgbClr val="000000"/>
                </a:solidFill>
                <a:latin typeface="WTEULF+Calibri-Light"/>
                <a:cs typeface="WTEULF+Calibri-Light"/>
              </a:rPr>
              <a:t> </a:t>
            </a:r>
            <a:r>
              <a:rPr dirty="0" sz="2400">
                <a:solidFill>
                  <a:srgbClr val="000000"/>
                </a:solidFill>
                <a:latin typeface="WTEULF+Calibri-Light"/>
                <a:cs typeface="WTEULF+Calibri-Light"/>
              </a:rPr>
              <a:t>Repositioning,</a:t>
            </a:r>
            <a:r>
              <a:rPr dirty="0" sz="2400">
                <a:solidFill>
                  <a:srgbClr val="000000"/>
                </a:solidFill>
                <a:latin typeface="WTEULF+Calibri-Light"/>
                <a:cs typeface="WTEULF+Calibri-Light"/>
              </a:rPr>
              <a:t> </a:t>
            </a:r>
            <a:r>
              <a:rPr dirty="0" sz="2400">
                <a:solidFill>
                  <a:srgbClr val="000000"/>
                </a:solidFill>
                <a:latin typeface="WTEULF+Calibri-Light"/>
                <a:cs typeface="WTEULF+Calibri-Light"/>
              </a:rPr>
              <a:t>Repurpose,</a:t>
            </a:r>
            <a:r>
              <a:rPr dirty="0" sz="2400">
                <a:solidFill>
                  <a:srgbClr val="000000"/>
                </a:solidFill>
                <a:latin typeface="WTEULF+Calibri-Light"/>
                <a:cs typeface="WTEULF+Calibri-Light"/>
              </a:rPr>
              <a:t> </a:t>
            </a:r>
            <a:r>
              <a:rPr dirty="0" sz="2400">
                <a:solidFill>
                  <a:srgbClr val="000000"/>
                </a:solidFill>
                <a:latin typeface="WTEULF+Calibri-Light"/>
                <a:cs typeface="WTEULF+Calibri-Light"/>
              </a:rPr>
              <a:t>Refinance,</a:t>
            </a:r>
            <a:r>
              <a:rPr dirty="0" sz="2400">
                <a:solidFill>
                  <a:srgbClr val="000000"/>
                </a:solidFill>
                <a:latin typeface="WTEULF+Calibri-Light"/>
                <a:cs typeface="WTEULF+Calibri-Light"/>
              </a:rPr>
              <a:t> </a:t>
            </a:r>
            <a:r>
              <a:rPr dirty="0" sz="2400">
                <a:solidFill>
                  <a:srgbClr val="000000"/>
                </a:solidFill>
                <a:latin typeface="WTEULF+Calibri-Light"/>
                <a:cs typeface="WTEULF+Calibri-Light"/>
              </a:rPr>
              <a:t>Restaff</a:t>
            </a:r>
          </a:p>
        </p:txBody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0" y="5689599"/>
            <a:ext cx="12192000" cy="116586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29640" y="392285"/>
            <a:ext cx="7006039" cy="321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0070c0"/>
                </a:solidFill>
                <a:latin typeface="VWLKSV+ArialMT"/>
                <a:cs typeface="VWLKSV+ArialMT"/>
              </a:rPr>
              <a:t>So</a:t>
            </a:r>
            <a:r>
              <a:rPr dirty="0" sz="2000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2000">
                <a:solidFill>
                  <a:srgbClr val="0070c0"/>
                </a:solidFill>
                <a:latin typeface="VWLKSV+ArialMT"/>
                <a:cs typeface="VWLKSV+ArialMT"/>
              </a:rPr>
              <a:t>What?</a:t>
            </a:r>
            <a:r>
              <a:rPr dirty="0" sz="2000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2000">
                <a:solidFill>
                  <a:srgbClr val="0070c0"/>
                </a:solidFill>
                <a:latin typeface="VWLKSV+ArialMT"/>
                <a:cs typeface="VWLKSV+ArialMT"/>
              </a:rPr>
              <a:t>…..Key</a:t>
            </a:r>
            <a:r>
              <a:rPr dirty="0" sz="2000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2000">
                <a:solidFill>
                  <a:srgbClr val="0070c0"/>
                </a:solidFill>
                <a:latin typeface="VWLKSV+ArialMT"/>
                <a:cs typeface="VWLKSV+ArialMT"/>
              </a:rPr>
              <a:t>Learnings</a:t>
            </a:r>
            <a:r>
              <a:rPr dirty="0" sz="2000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2000">
                <a:solidFill>
                  <a:srgbClr val="0070c0"/>
                </a:solidFill>
                <a:latin typeface="VWLKSV+ArialMT"/>
                <a:cs typeface="VWLKSV+ArialMT"/>
              </a:rPr>
              <a:t>for</a:t>
            </a:r>
            <a:r>
              <a:rPr dirty="0" sz="2000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2000">
                <a:solidFill>
                  <a:srgbClr val="0070c0"/>
                </a:solidFill>
                <a:latin typeface="VWLKSV+ArialMT"/>
                <a:cs typeface="VWLKSV+ArialMT"/>
              </a:rPr>
              <a:t>the</a:t>
            </a:r>
            <a:r>
              <a:rPr dirty="0" sz="2000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2000">
                <a:solidFill>
                  <a:srgbClr val="0070c0"/>
                </a:solidFill>
                <a:latin typeface="VWLKSV+ArialMT"/>
                <a:cs typeface="VWLKSV+ArialMT"/>
              </a:rPr>
              <a:t>engaged</a:t>
            </a:r>
            <a:r>
              <a:rPr dirty="0" sz="2000" spc="-28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2000" u="sng">
                <a:solidFill>
                  <a:srgbClr val="0070c0"/>
                </a:solidFill>
                <a:latin typeface="IATKHD+Arial-ItalicMT"/>
                <a:cs typeface="IATKHD+Arial-ItalicMT"/>
              </a:rPr>
              <a:t>Mineral</a:t>
            </a:r>
            <a:r>
              <a:rPr dirty="0" sz="2000" spc="53" u="sng">
                <a:solidFill>
                  <a:srgbClr val="0070c0"/>
                </a:solidFill>
                <a:latin typeface="IATKHD+Arial-ItalicMT"/>
                <a:cs typeface="IATKHD+Arial-ItalicMT"/>
              </a:rPr>
              <a:t> </a:t>
            </a:r>
            <a:r>
              <a:rPr dirty="0" sz="2000" u="sng">
                <a:solidFill>
                  <a:srgbClr val="0070c0"/>
                </a:solidFill>
                <a:latin typeface="IATKHD+Arial-ItalicMT"/>
                <a:cs typeface="IATKHD+Arial-ItalicMT"/>
              </a:rPr>
              <a:t>Analyst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29640" y="926977"/>
            <a:ext cx="1125125" cy="25092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 b="1">
                <a:solidFill>
                  <a:srgbClr val="00b050"/>
                </a:solidFill>
                <a:latin typeface="UOETJM+Arial-BoldMT"/>
                <a:cs typeface="UOETJM+Arial-BoldMT"/>
              </a:rPr>
              <a:t>The</a:t>
            </a:r>
            <a:r>
              <a:rPr dirty="0" sz="1500" b="1">
                <a:solidFill>
                  <a:srgbClr val="00b050"/>
                </a:solidFill>
                <a:latin typeface="UOETJM+Arial-BoldMT"/>
                <a:cs typeface="UOETJM+Arial-BoldMT"/>
              </a:rPr>
              <a:t> </a:t>
            </a:r>
            <a:r>
              <a:rPr dirty="0" sz="1500" b="1">
                <a:solidFill>
                  <a:srgbClr val="00b050"/>
                </a:solidFill>
                <a:latin typeface="UOETJM+Arial-BoldMT"/>
                <a:cs typeface="UOETJM+Arial-BoldMT"/>
              </a:rPr>
              <a:t>GOOD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29640" y="1236857"/>
            <a:ext cx="6740426" cy="5608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Innovation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is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achieving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break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through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+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reaching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the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mineral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analyst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regularly.</a:t>
            </a:r>
          </a:p>
          <a:p>
            <a:pPr marL="0" marR="0">
              <a:lnSpc>
                <a:spcPts val="1675"/>
              </a:lnSpc>
              <a:spcBef>
                <a:spcPts val="714"/>
              </a:spcBef>
              <a:spcAft>
                <a:spcPts val="0"/>
              </a:spcAft>
            </a:pP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Innovation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is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always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2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out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of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3: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cheaper,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better,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quicker…</a:t>
            </a:r>
            <a:r>
              <a:rPr dirty="0" sz="1500" u="sng">
                <a:solidFill>
                  <a:srgbClr val="000000"/>
                </a:solidFill>
                <a:latin typeface="IATKHD+Arial-ItalicMT"/>
                <a:cs typeface="IATKHD+Arial-ItalicMT"/>
              </a:rPr>
              <a:t>but</a:t>
            </a:r>
            <a:r>
              <a:rPr dirty="0" sz="1500" spc="39" u="sng">
                <a:solidFill>
                  <a:srgbClr val="000000"/>
                </a:solidFill>
                <a:latin typeface="IATKHD+Arial-ItalicMT"/>
                <a:cs typeface="IATKHD+Arial-ItalicMT"/>
              </a:rPr>
              <a:t> </a:t>
            </a:r>
            <a:r>
              <a:rPr dirty="0" sz="1500" u="sng">
                <a:solidFill>
                  <a:srgbClr val="000000"/>
                </a:solidFill>
                <a:latin typeface="IATKHD+Arial-ItalicMT"/>
                <a:cs typeface="IATKHD+Arial-ItalicMT"/>
              </a:rPr>
              <a:t>seldom</a:t>
            </a:r>
            <a:r>
              <a:rPr dirty="0" sz="1500" spc="40" u="sng">
                <a:solidFill>
                  <a:srgbClr val="000000"/>
                </a:solidFill>
                <a:latin typeface="IATKHD+Arial-ItalicMT"/>
                <a:cs typeface="IATKHD+Arial-ItalicMT"/>
              </a:rPr>
              <a:t> </a:t>
            </a:r>
            <a:r>
              <a:rPr dirty="0" sz="1500" u="sng">
                <a:solidFill>
                  <a:srgbClr val="000000"/>
                </a:solidFill>
                <a:latin typeface="IATKHD+Arial-ItalicMT"/>
                <a:cs typeface="IATKHD+Arial-ItalicMT"/>
              </a:rPr>
              <a:t>all</a:t>
            </a:r>
            <a:r>
              <a:rPr dirty="0" sz="1500" spc="40" u="sng">
                <a:solidFill>
                  <a:srgbClr val="000000"/>
                </a:solidFill>
                <a:latin typeface="IATKHD+Arial-ItalicMT"/>
                <a:cs typeface="IATKHD+Arial-ItalicMT"/>
              </a:rPr>
              <a:t> </a:t>
            </a:r>
            <a:r>
              <a:rPr dirty="0" sz="1500" spc="25" u="sng">
                <a:solidFill>
                  <a:srgbClr val="000000"/>
                </a:solidFill>
                <a:latin typeface="IATKHD+Arial-ItalicMT"/>
                <a:cs typeface="IATKHD+Arial-ItalicMT"/>
              </a:rPr>
              <a:t>3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29640" y="2166497"/>
            <a:ext cx="956151" cy="25092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 b="1">
                <a:solidFill>
                  <a:srgbClr val="00b050"/>
                </a:solidFill>
                <a:latin typeface="UOETJM+Arial-BoldMT"/>
                <a:cs typeface="UOETJM+Arial-BoldMT"/>
              </a:rPr>
              <a:t>The</a:t>
            </a:r>
            <a:r>
              <a:rPr dirty="0" sz="1500" b="1">
                <a:solidFill>
                  <a:srgbClr val="00b050"/>
                </a:solidFill>
                <a:latin typeface="UOETJM+Arial-BoldMT"/>
                <a:cs typeface="UOETJM+Arial-BoldMT"/>
              </a:rPr>
              <a:t> </a:t>
            </a:r>
            <a:r>
              <a:rPr dirty="0" sz="1500" b="1">
                <a:solidFill>
                  <a:srgbClr val="00b050"/>
                </a:solidFill>
                <a:latin typeface="UOETJM+Arial-BoldMT"/>
                <a:cs typeface="UOETJM+Arial-BoldMT"/>
              </a:rPr>
              <a:t>BAD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29640" y="2476377"/>
            <a:ext cx="10267987" cy="8706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Canadian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miners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are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slow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adopters.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Risk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capital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is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scarce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and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sticky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to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deploy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due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to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necessary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adult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supervision.</a:t>
            </a:r>
          </a:p>
          <a:p>
            <a:pPr marL="0" marR="0">
              <a:lnSpc>
                <a:spcPts val="1675"/>
              </a:lnSpc>
              <a:spcBef>
                <a:spcPts val="714"/>
              </a:spcBef>
              <a:spcAft>
                <a:spcPts val="0"/>
              </a:spcAft>
            </a:pP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Innovation’s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impact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is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curtailed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by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mining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cycle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contractions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and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financing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droughts.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Proven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Capex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vaporization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history.</a:t>
            </a:r>
          </a:p>
          <a:p>
            <a:pPr marL="0" marR="0">
              <a:lnSpc>
                <a:spcPts val="1675"/>
              </a:lnSpc>
              <a:spcBef>
                <a:spcPts val="764"/>
              </a:spcBef>
              <a:spcAft>
                <a:spcPts val="0"/>
              </a:spcAft>
            </a:pP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The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Miner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prefers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to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buy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bigger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shovels,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bigger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dump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trucks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–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instead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of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mining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more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intelligently.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Poor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selection.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Why?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29640" y="3715897"/>
            <a:ext cx="1072322" cy="25092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 b="1">
                <a:solidFill>
                  <a:srgbClr val="00b050"/>
                </a:solidFill>
                <a:latin typeface="UOETJM+Arial-BoldMT"/>
                <a:cs typeface="UOETJM+Arial-BoldMT"/>
              </a:rPr>
              <a:t>The</a:t>
            </a:r>
            <a:r>
              <a:rPr dirty="0" sz="1500" b="1">
                <a:solidFill>
                  <a:srgbClr val="00b050"/>
                </a:solidFill>
                <a:latin typeface="UOETJM+Arial-BoldMT"/>
                <a:cs typeface="UOETJM+Arial-BoldMT"/>
              </a:rPr>
              <a:t> </a:t>
            </a:r>
            <a:r>
              <a:rPr dirty="0" sz="1500" b="1">
                <a:solidFill>
                  <a:srgbClr val="00b050"/>
                </a:solidFill>
                <a:latin typeface="UOETJM+Arial-BoldMT"/>
                <a:cs typeface="UOETJM+Arial-BoldMT"/>
              </a:rPr>
              <a:t>UGLY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29640" y="4025778"/>
            <a:ext cx="10247221" cy="25092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Innovation’s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impact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is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diminished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by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consolidation,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integration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leading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to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a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less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effective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mining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industry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viability.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Why??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29640" y="4645538"/>
            <a:ext cx="2289017" cy="25092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 b="1" u="sng">
                <a:solidFill>
                  <a:srgbClr val="00b050"/>
                </a:solidFill>
                <a:latin typeface="KKCUQC+Arial-BoldItalicMT"/>
                <a:cs typeface="KKCUQC+Arial-BoldItalicMT"/>
              </a:rPr>
              <a:t>Your</a:t>
            </a:r>
            <a:r>
              <a:rPr dirty="0" sz="1500" spc="41" b="1" u="sng">
                <a:solidFill>
                  <a:srgbClr val="00b050"/>
                </a:solidFill>
                <a:latin typeface="KKCUQC+Arial-BoldItalicMT"/>
                <a:cs typeface="KKCUQC+Arial-BoldItalicMT"/>
              </a:rPr>
              <a:t> </a:t>
            </a:r>
            <a:r>
              <a:rPr dirty="0" sz="1500" b="1" u="sng">
                <a:solidFill>
                  <a:srgbClr val="00b050"/>
                </a:solidFill>
                <a:latin typeface="KKCUQC+Arial-BoldItalicMT"/>
                <a:cs typeface="KKCUQC+Arial-BoldItalicMT"/>
              </a:rPr>
              <a:t>KEY</a:t>
            </a:r>
            <a:r>
              <a:rPr dirty="0" sz="1500" spc="39" b="1" u="sng">
                <a:solidFill>
                  <a:srgbClr val="00b050"/>
                </a:solidFill>
                <a:latin typeface="KKCUQC+Arial-BoldItalicMT"/>
                <a:cs typeface="KKCUQC+Arial-BoldItalicMT"/>
              </a:rPr>
              <a:t> </a:t>
            </a:r>
            <a:r>
              <a:rPr dirty="0" sz="1500" b="1" u="sng">
                <a:solidFill>
                  <a:srgbClr val="00b050"/>
                </a:solidFill>
                <a:latin typeface="KKCUQC+Arial-BoldItalicMT"/>
                <a:cs typeface="KKCUQC+Arial-BoldItalicMT"/>
              </a:rPr>
              <a:t>Take</a:t>
            </a:r>
            <a:r>
              <a:rPr dirty="0" sz="1500" spc="40" b="1" u="sng">
                <a:solidFill>
                  <a:srgbClr val="00b050"/>
                </a:solidFill>
                <a:latin typeface="KKCUQC+Arial-BoldItalicMT"/>
                <a:cs typeface="KKCUQC+Arial-BoldItalicMT"/>
              </a:rPr>
              <a:t> </a:t>
            </a:r>
            <a:r>
              <a:rPr dirty="0" sz="1500" b="1" u="sng">
                <a:solidFill>
                  <a:srgbClr val="00b050"/>
                </a:solidFill>
                <a:latin typeface="KKCUQC+Arial-BoldItalicMT"/>
                <a:cs typeface="KKCUQC+Arial-BoldItalicMT"/>
              </a:rPr>
              <a:t>Aways</a:t>
            </a:r>
            <a:r>
              <a:rPr dirty="0" sz="1500" b="1">
                <a:solidFill>
                  <a:srgbClr val="00b050"/>
                </a:solidFill>
                <a:latin typeface="KKCUQC+Arial-BoldItalicMT"/>
                <a:cs typeface="KKCUQC+Arial-BoldItalicMT"/>
              </a:rPr>
              <a:t>?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29640" y="4949669"/>
            <a:ext cx="5344505" cy="56789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31"/>
              </a:lnSpc>
              <a:spcBef>
                <a:spcPts val="0"/>
              </a:spcBef>
              <a:spcAft>
                <a:spcPts val="0"/>
              </a:spcAft>
            </a:pPr>
            <a:r>
              <a:rPr dirty="0" sz="1550">
                <a:solidFill>
                  <a:srgbClr val="000000"/>
                </a:solidFill>
                <a:latin typeface="VWLKSV+ArialMT"/>
                <a:cs typeface="VWLKSV+ArialMT"/>
              </a:rPr>
              <a:t>•</a:t>
            </a:r>
            <a:r>
              <a:rPr dirty="0" sz="1550" spc="827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Do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you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capture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and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exploit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the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innovations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that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reach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you?</a:t>
            </a:r>
          </a:p>
          <a:p>
            <a:pPr marL="0" marR="0">
              <a:lnSpc>
                <a:spcPts val="1731"/>
              </a:lnSpc>
              <a:spcBef>
                <a:spcPts val="758"/>
              </a:spcBef>
              <a:spcAft>
                <a:spcPts val="0"/>
              </a:spcAft>
            </a:pPr>
            <a:r>
              <a:rPr dirty="0" sz="1550">
                <a:solidFill>
                  <a:srgbClr val="000000"/>
                </a:solidFill>
                <a:latin typeface="VWLKSV+ArialMT"/>
                <a:cs typeface="VWLKSV+ArialMT"/>
              </a:rPr>
              <a:t>•</a:t>
            </a:r>
            <a:r>
              <a:rPr dirty="0" sz="1550" spc="827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Do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you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measure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and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hold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the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gains?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929640" y="5569429"/>
            <a:ext cx="9206855" cy="2580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31"/>
              </a:lnSpc>
              <a:spcBef>
                <a:spcPts val="0"/>
              </a:spcBef>
              <a:spcAft>
                <a:spcPts val="0"/>
              </a:spcAft>
            </a:pPr>
            <a:r>
              <a:rPr dirty="0" sz="1550">
                <a:solidFill>
                  <a:srgbClr val="000000"/>
                </a:solidFill>
                <a:latin typeface="VWLKSV+ArialMT"/>
                <a:cs typeface="VWLKSV+ArialMT"/>
              </a:rPr>
              <a:t>•</a:t>
            </a:r>
            <a:r>
              <a:rPr dirty="0" sz="1550" spc="827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How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to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do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it?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Consult:</a:t>
            </a:r>
            <a:r>
              <a:rPr dirty="0" sz="1500" spc="2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 u="sng">
                <a:solidFill>
                  <a:srgbClr val="000000"/>
                </a:solidFill>
                <a:latin typeface="IATKHD+Arial-ItalicMT"/>
                <a:cs typeface="IATKHD+Arial-ItalicMT"/>
              </a:rPr>
              <a:t>Competing</a:t>
            </a:r>
            <a:r>
              <a:rPr dirty="0" sz="1500" spc="40" u="sng">
                <a:solidFill>
                  <a:srgbClr val="000000"/>
                </a:solidFill>
                <a:latin typeface="IATKHD+Arial-ItalicMT"/>
                <a:cs typeface="IATKHD+Arial-ItalicMT"/>
              </a:rPr>
              <a:t> </a:t>
            </a:r>
            <a:r>
              <a:rPr dirty="0" sz="1500" u="sng">
                <a:solidFill>
                  <a:srgbClr val="000000"/>
                </a:solidFill>
                <a:latin typeface="IATKHD+Arial-ItalicMT"/>
                <a:cs typeface="IATKHD+Arial-ItalicMT"/>
              </a:rPr>
              <a:t>on</a:t>
            </a:r>
            <a:r>
              <a:rPr dirty="0" sz="1500" spc="40" u="sng">
                <a:solidFill>
                  <a:srgbClr val="000000"/>
                </a:solidFill>
                <a:latin typeface="IATKHD+Arial-ItalicMT"/>
                <a:cs typeface="IATKHD+Arial-ItalicMT"/>
              </a:rPr>
              <a:t> </a:t>
            </a:r>
            <a:r>
              <a:rPr dirty="0" sz="1500" u="sng">
                <a:solidFill>
                  <a:srgbClr val="000000"/>
                </a:solidFill>
                <a:latin typeface="IATKHD+Arial-ItalicMT"/>
                <a:cs typeface="IATKHD+Arial-ItalicMT"/>
              </a:rPr>
              <a:t>Value</a:t>
            </a:r>
            <a:r>
              <a:rPr dirty="0" sz="1500" spc="22" u="sng">
                <a:solidFill>
                  <a:srgbClr val="000000"/>
                </a:solidFill>
                <a:latin typeface="IATKHD+Arial-ItalicMT"/>
                <a:cs typeface="IATKHD+Arial-Italic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by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Mack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Hanan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(1991).</a:t>
            </a:r>
            <a:r>
              <a:rPr dirty="0" sz="1500" spc="23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 b="1">
                <a:solidFill>
                  <a:srgbClr val="ff0000"/>
                </a:solidFill>
                <a:latin typeface="UOETJM+Arial-BoldMT"/>
                <a:cs typeface="UOETJM+Arial-BoldMT"/>
              </a:rPr>
              <a:t>KNOW</a:t>
            </a:r>
            <a:r>
              <a:rPr dirty="0" sz="1500" b="1">
                <a:solidFill>
                  <a:srgbClr val="ff0000"/>
                </a:solidFill>
                <a:latin typeface="UOETJM+Arial-BoldMT"/>
                <a:cs typeface="UOETJM+Arial-BoldMT"/>
              </a:rPr>
              <a:t> </a:t>
            </a:r>
            <a:r>
              <a:rPr dirty="0" sz="1500" b="1">
                <a:solidFill>
                  <a:srgbClr val="ff0000"/>
                </a:solidFill>
                <a:latin typeface="UOETJM+Arial-BoldMT"/>
                <a:cs typeface="UOETJM+Arial-BoldMT"/>
              </a:rPr>
              <a:t>YOUR</a:t>
            </a:r>
            <a:r>
              <a:rPr dirty="0" sz="1500" b="1">
                <a:solidFill>
                  <a:srgbClr val="ff0000"/>
                </a:solidFill>
                <a:latin typeface="UOETJM+Arial-BoldMT"/>
                <a:cs typeface="UOETJM+Arial-BoldMT"/>
              </a:rPr>
              <a:t> </a:t>
            </a:r>
            <a:r>
              <a:rPr dirty="0" sz="1500" b="1">
                <a:solidFill>
                  <a:srgbClr val="ff0000"/>
                </a:solidFill>
                <a:latin typeface="UOETJM+Arial-BoldMT"/>
                <a:cs typeface="UOETJM+Arial-BoldMT"/>
              </a:rPr>
              <a:t>VALUE</a:t>
            </a:r>
            <a:r>
              <a:rPr dirty="0" sz="1500" spc="694" b="1">
                <a:solidFill>
                  <a:srgbClr val="ff0000"/>
                </a:solidFill>
                <a:latin typeface="UOETJM+Arial-BoldMT"/>
                <a:cs typeface="UOETJM+Arial-Bold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(Chpts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2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+5)</a:t>
            </a:r>
          </a:p>
        </p:txBody>
      </p:sp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0" y="5689599"/>
            <a:ext cx="12192000" cy="116586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29640" y="658965"/>
            <a:ext cx="6773840" cy="4353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8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0070c0"/>
                </a:solidFill>
                <a:latin typeface="VWLKSV+ArialMT"/>
                <a:cs typeface="VWLKSV+ArialMT"/>
              </a:rPr>
              <a:t>Contact</a:t>
            </a:r>
            <a:r>
              <a:rPr dirty="0" sz="2800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2800">
                <a:solidFill>
                  <a:srgbClr val="0070c0"/>
                </a:solidFill>
                <a:latin typeface="VWLKSV+ArialMT"/>
                <a:cs typeface="VWLKSV+ArialMT"/>
              </a:rPr>
              <a:t>Details:</a:t>
            </a:r>
            <a:r>
              <a:rPr dirty="0" sz="2800" spc="1585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VWLKSV+ArialMT"/>
                <a:cs typeface="VWLKSV+ArialMT"/>
              </a:rPr>
              <a:t>Questions?</a:t>
            </a:r>
            <a:r>
              <a:rPr dirty="0" sz="2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VWLKSV+ArialMT"/>
                <a:cs typeface="VWLKSV+ArialMT"/>
              </a:rPr>
              <a:t>Discussion?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29640" y="1862160"/>
            <a:ext cx="6439763" cy="779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UOETJM+Arial-BoldMT"/>
                <a:cs typeface="UOETJM+Arial-BoldMT"/>
              </a:rPr>
              <a:t>Ernesco</a:t>
            </a:r>
            <a:r>
              <a:rPr dirty="0" sz="2400" b="1">
                <a:solidFill>
                  <a:srgbClr val="000000"/>
                </a:solidFill>
                <a:latin typeface="UOETJM+Arial-BoldMT"/>
                <a:cs typeface="UOETJM+Arial-BoldMT"/>
              </a:rPr>
              <a:t> </a:t>
            </a:r>
            <a:r>
              <a:rPr dirty="0" sz="2400" b="1">
                <a:solidFill>
                  <a:srgbClr val="000000"/>
                </a:solidFill>
                <a:latin typeface="UOETJM+Arial-BoldMT"/>
                <a:cs typeface="UOETJM+Arial-BoldMT"/>
              </a:rPr>
              <a:t>Technical</a:t>
            </a:r>
            <a:r>
              <a:rPr dirty="0" sz="2400" b="1">
                <a:solidFill>
                  <a:srgbClr val="000000"/>
                </a:solidFill>
                <a:latin typeface="UOETJM+Arial-BoldMT"/>
                <a:cs typeface="UOETJM+Arial-BoldMT"/>
              </a:rPr>
              <a:t> </a:t>
            </a:r>
            <a:r>
              <a:rPr dirty="0" sz="2400" b="1">
                <a:solidFill>
                  <a:srgbClr val="000000"/>
                </a:solidFill>
                <a:latin typeface="UOETJM+Arial-BoldMT"/>
                <a:cs typeface="UOETJM+Arial-BoldMT"/>
              </a:rPr>
              <a:t>+</a:t>
            </a:r>
            <a:r>
              <a:rPr dirty="0" sz="2400" b="1">
                <a:solidFill>
                  <a:srgbClr val="000000"/>
                </a:solidFill>
                <a:latin typeface="UOETJM+Arial-BoldMT"/>
                <a:cs typeface="UOETJM+Arial-BoldMT"/>
              </a:rPr>
              <a:t> </a:t>
            </a:r>
            <a:r>
              <a:rPr dirty="0" sz="2400" b="1">
                <a:solidFill>
                  <a:srgbClr val="000000"/>
                </a:solidFill>
                <a:latin typeface="UOETJM+Arial-BoldMT"/>
                <a:cs typeface="UOETJM+Arial-BoldMT"/>
              </a:rPr>
              <a:t>Advisory</a:t>
            </a:r>
            <a:r>
              <a:rPr dirty="0" sz="2400" b="1">
                <a:solidFill>
                  <a:srgbClr val="000000"/>
                </a:solidFill>
                <a:latin typeface="UOETJM+Arial-BoldMT"/>
                <a:cs typeface="UOETJM+Arial-BoldMT"/>
              </a:rPr>
              <a:t> </a:t>
            </a:r>
            <a:r>
              <a:rPr dirty="0" sz="2400" b="1">
                <a:solidFill>
                  <a:srgbClr val="000000"/>
                </a:solidFill>
                <a:latin typeface="UOETJM+Arial-BoldMT"/>
                <a:cs typeface="UOETJM+Arial-BoldMT"/>
              </a:rPr>
              <a:t>Services</a:t>
            </a:r>
            <a:r>
              <a:rPr dirty="0" sz="2400" b="1">
                <a:solidFill>
                  <a:srgbClr val="000000"/>
                </a:solidFill>
                <a:latin typeface="UOETJM+Arial-BoldMT"/>
                <a:cs typeface="UOETJM+Arial-BoldMT"/>
              </a:rPr>
              <a:t> </a:t>
            </a:r>
            <a:r>
              <a:rPr dirty="0" sz="2400" b="1">
                <a:solidFill>
                  <a:srgbClr val="000000"/>
                </a:solidFill>
                <a:latin typeface="UOETJM+Arial-BoldMT"/>
                <a:cs typeface="UOETJM+Arial-BoldMT"/>
              </a:rPr>
              <a:t>Inc.</a:t>
            </a:r>
          </a:p>
          <a:p>
            <a:pPr marL="0" marR="0">
              <a:lnSpc>
                <a:spcPts val="2234"/>
              </a:lnSpc>
              <a:spcBef>
                <a:spcPts val="922"/>
              </a:spcBef>
              <a:spcAft>
                <a:spcPts val="0"/>
              </a:spcAft>
            </a:pPr>
            <a:r>
              <a:rPr dirty="0" sz="2000">
                <a:solidFill>
                  <a:srgbClr val="00b050"/>
                </a:solidFill>
                <a:latin typeface="VWLKSV+ArialMT"/>
                <a:cs typeface="VWLKSV+ArialMT"/>
              </a:rPr>
              <a:t>www.ernescotech.ca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29640" y="2721195"/>
            <a:ext cx="2622588" cy="321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00b050"/>
                </a:solidFill>
                <a:latin typeface="VWLKSV+ArialMT"/>
                <a:cs typeface="VWLKSV+ArialMT"/>
              </a:rPr>
              <a:t>Mobile:</a:t>
            </a:r>
            <a:r>
              <a:rPr dirty="0" sz="2000">
                <a:solidFill>
                  <a:srgbClr val="00b050"/>
                </a:solidFill>
                <a:latin typeface="VWLKSV+ArialMT"/>
                <a:cs typeface="VWLKSV+ArialMT"/>
              </a:rPr>
              <a:t> </a:t>
            </a:r>
            <a:r>
              <a:rPr dirty="0" sz="2000">
                <a:solidFill>
                  <a:srgbClr val="00b050"/>
                </a:solidFill>
                <a:latin typeface="VWLKSV+ArialMT"/>
                <a:cs typeface="VWLKSV+ArialMT"/>
              </a:rPr>
              <a:t>613-204-7503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29640" y="3122514"/>
            <a:ext cx="3312198" cy="321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VWLKSV+ArialMT"/>
                <a:cs typeface="VWLKSV+ArialMT"/>
              </a:rPr>
              <a:t>Linked</a:t>
            </a:r>
            <a:r>
              <a:rPr dirty="0" sz="20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VWLKSV+ArialMT"/>
                <a:cs typeface="VWLKSV+ArialMT"/>
              </a:rPr>
              <a:t>In:</a:t>
            </a:r>
            <a:r>
              <a:rPr dirty="0" sz="20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VWLKSV+ArialMT"/>
                <a:cs typeface="VWLKSV+ArialMT"/>
              </a:rPr>
              <a:t>See</a:t>
            </a:r>
            <a:r>
              <a:rPr dirty="0" sz="20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VWLKSV+ArialMT"/>
                <a:cs typeface="VWLKSV+ArialMT"/>
              </a:rPr>
              <a:t>Alex’s</a:t>
            </a:r>
            <a:r>
              <a:rPr dirty="0" sz="20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VWLKSV+ArialMT"/>
                <a:cs typeface="VWLKSV+ArialMT"/>
              </a:rPr>
              <a:t>Profile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29640" y="3523834"/>
            <a:ext cx="4291431" cy="321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VWLKSV+ArialMT"/>
                <a:cs typeface="VWLKSV+ArialMT"/>
              </a:rPr>
              <a:t>Email:</a:t>
            </a:r>
            <a:r>
              <a:rPr dirty="0" sz="20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2000" u="sng">
                <a:solidFill>
                  <a:srgbClr val="0563c1"/>
                </a:solidFill>
                <a:latin typeface="VWLKSV+ArialMT"/>
                <a:cs typeface="VWLKSV+Arial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alex.kuhnert@ernescotech.ca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844040" y="4326474"/>
            <a:ext cx="1548597" cy="321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 u="sng">
                <a:solidFill>
                  <a:srgbClr val="ff0000"/>
                </a:solidFill>
                <a:latin typeface="KKCUQC+Arial-BoldItalicMT"/>
                <a:cs typeface="KKCUQC+Arial-BoldItalicMT"/>
              </a:rPr>
              <a:t>Need</a:t>
            </a:r>
            <a:r>
              <a:rPr dirty="0" sz="2000" spc="52" b="1" u="sng">
                <a:solidFill>
                  <a:srgbClr val="ff0000"/>
                </a:solidFill>
                <a:latin typeface="KKCUQC+Arial-BoldItalicMT"/>
                <a:cs typeface="KKCUQC+Arial-BoldItalicMT"/>
              </a:rPr>
              <a:t> </a:t>
            </a:r>
            <a:r>
              <a:rPr dirty="0" sz="2000" b="1" u="sng">
                <a:solidFill>
                  <a:srgbClr val="ff0000"/>
                </a:solidFill>
                <a:latin typeface="KKCUQC+Arial-BoldItalicMT"/>
                <a:cs typeface="KKCUQC+Arial-BoldItalicMT"/>
              </a:rPr>
              <a:t>Help?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844040" y="4727794"/>
            <a:ext cx="5329893" cy="321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VWLKSV+ArialMT"/>
                <a:cs typeface="VWLKSV+ArialMT"/>
              </a:rPr>
              <a:t>Please</a:t>
            </a:r>
            <a:r>
              <a:rPr dirty="0" sz="20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VWLKSV+ArialMT"/>
                <a:cs typeface="VWLKSV+ArialMT"/>
              </a:rPr>
              <a:t>consider</a:t>
            </a:r>
            <a:r>
              <a:rPr dirty="0" sz="20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VWLKSV+ArialMT"/>
                <a:cs typeface="VWLKSV+ArialMT"/>
              </a:rPr>
              <a:t>my</a:t>
            </a:r>
            <a:r>
              <a:rPr dirty="0" sz="20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VWLKSV+ArialMT"/>
                <a:cs typeface="VWLKSV+ArialMT"/>
              </a:rPr>
              <a:t>firm</a:t>
            </a:r>
            <a:r>
              <a:rPr dirty="0" sz="20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VWLKSV+ArialMT"/>
                <a:cs typeface="VWLKSV+ArialMT"/>
              </a:rPr>
              <a:t>and</a:t>
            </a:r>
            <a:r>
              <a:rPr dirty="0" sz="20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VWLKSV+ArialMT"/>
                <a:cs typeface="VWLKSV+ArialMT"/>
              </a:rPr>
              <a:t>give</a:t>
            </a:r>
            <a:r>
              <a:rPr dirty="0" sz="20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VWLKSV+ArialMT"/>
                <a:cs typeface="VWLKSV+ArialMT"/>
              </a:rPr>
              <a:t>us</a:t>
            </a:r>
            <a:r>
              <a:rPr dirty="0" sz="20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VWLKSV+ArialMT"/>
                <a:cs typeface="VWLKSV+ArialMT"/>
              </a:rPr>
              <a:t>-</a:t>
            </a:r>
            <a:r>
              <a:rPr dirty="0" sz="20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VWLKSV+ArialMT"/>
                <a:cs typeface="VWLKSV+ArialMT"/>
              </a:rPr>
              <a:t>the</a:t>
            </a:r>
            <a:r>
              <a:rPr dirty="0" sz="20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VWLKSV+ArialMT"/>
                <a:cs typeface="VWLKSV+ArialMT"/>
              </a:rPr>
              <a:t>call.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0" y="5689599"/>
            <a:ext cx="12192000" cy="116586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49741" y="312386"/>
            <a:ext cx="1210940" cy="321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0070c0"/>
                </a:solidFill>
                <a:latin typeface="VWLKSV+ArialMT"/>
                <a:cs typeface="VWLKSV+ArialMT"/>
              </a:rPr>
              <a:t>Overview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49741" y="778462"/>
            <a:ext cx="1016527" cy="279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99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Purpose: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64141" y="1086818"/>
            <a:ext cx="8787574" cy="4606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99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Using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a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Technical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Marketing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lense,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present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3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innovation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case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studies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to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interested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Mineral</a:t>
            </a:r>
          </a:p>
          <a:p>
            <a:pPr marL="0" marR="0">
              <a:lnSpc>
                <a:spcPts val="1427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Analysts.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49741" y="1576530"/>
            <a:ext cx="992280" cy="279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99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Process: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764141" y="1884886"/>
            <a:ext cx="1280604" cy="279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99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Introduction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764141" y="2193242"/>
            <a:ext cx="3942092" cy="279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99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Business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Landscape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–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Barriers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to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Entry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764141" y="2501598"/>
            <a:ext cx="8942587" cy="120436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99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Case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Study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1: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Regional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Assayer/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New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Service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Segment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with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new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Technology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differentiation</a:t>
            </a:r>
          </a:p>
          <a:p>
            <a:pPr marL="0" marR="0">
              <a:lnSpc>
                <a:spcPts val="1899"/>
              </a:lnSpc>
              <a:spcBef>
                <a:spcPts val="528"/>
              </a:spcBef>
              <a:spcAft>
                <a:spcPts val="0"/>
              </a:spcAft>
            </a:pP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Case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Study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2: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Int’l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Eng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Co/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New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Market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Entry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with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new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Technology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differentiation</a:t>
            </a:r>
          </a:p>
          <a:p>
            <a:pPr marL="0" marR="0">
              <a:lnSpc>
                <a:spcPts val="1899"/>
              </a:lnSpc>
              <a:spcBef>
                <a:spcPts val="578"/>
              </a:spcBef>
              <a:spcAft>
                <a:spcPts val="0"/>
              </a:spcAft>
            </a:pP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Case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Study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3: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Local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Assayer/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Under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Served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Segment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with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Customization</a:t>
            </a:r>
          </a:p>
          <a:p>
            <a:pPr marL="0" marR="0">
              <a:lnSpc>
                <a:spcPts val="1899"/>
              </a:lnSpc>
              <a:spcBef>
                <a:spcPts val="528"/>
              </a:spcBef>
              <a:spcAft>
                <a:spcPts val="0"/>
              </a:spcAft>
            </a:pP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Key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Learnings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+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Take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Away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Message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764141" y="3735022"/>
            <a:ext cx="1196268" cy="279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99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Discussion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849741" y="4351734"/>
            <a:ext cx="979514" cy="279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99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 b="1" u="sng">
                <a:solidFill>
                  <a:srgbClr val="ff0000"/>
                </a:solidFill>
                <a:latin typeface="UOETJM+Arial-BoldMT"/>
                <a:cs typeface="UOETJM+Arial-BoldMT"/>
              </a:rPr>
              <a:t>Pay</a:t>
            </a:r>
            <a:r>
              <a:rPr dirty="0" sz="1700" spc="46" b="1" u="sng">
                <a:solidFill>
                  <a:srgbClr val="ff0000"/>
                </a:solidFill>
                <a:latin typeface="UOETJM+Arial-BoldMT"/>
                <a:cs typeface="UOETJM+Arial-BoldMT"/>
              </a:rPr>
              <a:t> </a:t>
            </a:r>
            <a:r>
              <a:rPr dirty="0" sz="1700" b="1" u="sng">
                <a:solidFill>
                  <a:srgbClr val="ff0000"/>
                </a:solidFill>
                <a:latin typeface="UOETJM+Arial-BoldMT"/>
                <a:cs typeface="UOETJM+Arial-BoldMT"/>
              </a:rPr>
              <a:t>Off: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764141" y="4660090"/>
            <a:ext cx="9267731" cy="279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99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Understand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how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innovation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is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penetrating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the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Canadian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Mineral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Analysis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market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and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how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it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can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764141" y="4841446"/>
            <a:ext cx="1267918" cy="279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99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benefit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you.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764141" y="5149802"/>
            <a:ext cx="2117701" cy="279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99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 b="1">
                <a:solidFill>
                  <a:srgbClr val="ff0000"/>
                </a:solidFill>
                <a:latin typeface="UOETJM+Arial-BoldMT"/>
                <a:cs typeface="UOETJM+Arial-BoldMT"/>
              </a:rPr>
              <a:t>Know</a:t>
            </a:r>
            <a:r>
              <a:rPr dirty="0" sz="1700" b="1">
                <a:solidFill>
                  <a:srgbClr val="ff0000"/>
                </a:solidFill>
                <a:latin typeface="UOETJM+Arial-BoldMT"/>
                <a:cs typeface="UOETJM+Arial-BoldMT"/>
              </a:rPr>
              <a:t> </a:t>
            </a:r>
            <a:r>
              <a:rPr dirty="0" sz="1700" b="1">
                <a:solidFill>
                  <a:srgbClr val="ff0000"/>
                </a:solidFill>
                <a:latin typeface="UOETJM+Arial-BoldMT"/>
                <a:cs typeface="UOETJM+Arial-BoldMT"/>
              </a:rPr>
              <a:t>YOUR</a:t>
            </a:r>
            <a:r>
              <a:rPr dirty="0" sz="1700" b="1">
                <a:solidFill>
                  <a:srgbClr val="ff0000"/>
                </a:solidFill>
                <a:latin typeface="UOETJM+Arial-BoldMT"/>
                <a:cs typeface="UOETJM+Arial-BoldMT"/>
              </a:rPr>
              <a:t> </a:t>
            </a:r>
            <a:r>
              <a:rPr dirty="0" sz="1700" b="1">
                <a:solidFill>
                  <a:srgbClr val="ff0000"/>
                </a:solidFill>
                <a:latin typeface="UOETJM+Arial-BoldMT"/>
                <a:cs typeface="UOETJM+Arial-BoldMT"/>
              </a:rPr>
              <a:t>Value.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5689599"/>
            <a:ext cx="12192000" cy="116586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29640" y="548214"/>
            <a:ext cx="1479698" cy="321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0070c0"/>
                </a:solidFill>
                <a:latin typeface="VWLKSV+ArialMT"/>
                <a:cs typeface="VWLKSV+ArialMT"/>
              </a:rPr>
              <a:t>Introduction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29640" y="948757"/>
            <a:ext cx="2461223" cy="293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00b050"/>
                </a:solidFill>
                <a:latin typeface="UOETJM+Arial-BoldMT"/>
                <a:cs typeface="UOETJM+Arial-BoldMT"/>
              </a:rPr>
              <a:t>What</a:t>
            </a:r>
            <a:r>
              <a:rPr dirty="0" sz="1800" b="1">
                <a:solidFill>
                  <a:srgbClr val="00b050"/>
                </a:solidFill>
                <a:latin typeface="UOETJM+Arial-BoldMT"/>
                <a:cs typeface="UOETJM+Arial-BoldMT"/>
              </a:rPr>
              <a:t> </a:t>
            </a:r>
            <a:r>
              <a:rPr dirty="0" sz="1800" b="1">
                <a:solidFill>
                  <a:srgbClr val="00b050"/>
                </a:solidFill>
                <a:latin typeface="UOETJM+Arial-BoldMT"/>
                <a:cs typeface="UOETJM+Arial-BoldMT"/>
              </a:rPr>
              <a:t>does</a:t>
            </a:r>
            <a:r>
              <a:rPr dirty="0" sz="1800" b="1">
                <a:solidFill>
                  <a:srgbClr val="00b050"/>
                </a:solidFill>
                <a:latin typeface="UOETJM+Arial-BoldMT"/>
                <a:cs typeface="UOETJM+Arial-BoldMT"/>
              </a:rPr>
              <a:t> </a:t>
            </a:r>
            <a:r>
              <a:rPr dirty="0" sz="1800" b="1">
                <a:solidFill>
                  <a:srgbClr val="00b050"/>
                </a:solidFill>
                <a:latin typeface="UOETJM+Arial-BoldMT"/>
                <a:cs typeface="UOETJM+Arial-BoldMT"/>
              </a:rPr>
              <a:t>ETAS</a:t>
            </a:r>
            <a:r>
              <a:rPr dirty="0" sz="1800" b="1">
                <a:solidFill>
                  <a:srgbClr val="00b050"/>
                </a:solidFill>
                <a:latin typeface="UOETJM+Arial-BoldMT"/>
                <a:cs typeface="UOETJM+Arial-BoldMT"/>
              </a:rPr>
              <a:t> </a:t>
            </a:r>
            <a:r>
              <a:rPr dirty="0" sz="1800" b="1">
                <a:solidFill>
                  <a:srgbClr val="00b050"/>
                </a:solidFill>
                <a:latin typeface="UOETJM+Arial-BoldMT"/>
                <a:cs typeface="UOETJM+Arial-BoldMT"/>
              </a:rPr>
              <a:t>do?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29640" y="1298449"/>
            <a:ext cx="10312634" cy="4601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We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are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a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boutique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engineering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consultancy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advising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on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chemistry,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chemical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engineering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and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industrial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marketing</a:t>
            </a:r>
          </a:p>
          <a:p>
            <a:pPr marL="0" marR="0">
              <a:lnSpc>
                <a:spcPts val="1535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to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businesses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engaged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in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new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chemical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transformation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technology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development.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29640" y="1815593"/>
            <a:ext cx="7760033" cy="58180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We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fill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in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the</a:t>
            </a:r>
            <a:r>
              <a:rPr dirty="0" sz="1600" spc="-14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IATKHD+Arial-ItalicMT"/>
                <a:cs typeface="IATKHD+Arial-ItalicMT"/>
              </a:rPr>
              <a:t>gaps</a:t>
            </a:r>
            <a:r>
              <a:rPr dirty="0" sz="1600" spc="43">
                <a:solidFill>
                  <a:srgbClr val="000000"/>
                </a:solidFill>
                <a:latin typeface="IATKHD+Arial-ItalicMT"/>
                <a:cs typeface="IATKHD+Arial-ItalicMT"/>
              </a:rPr>
              <a:t> </a:t>
            </a:r>
            <a:r>
              <a:rPr dirty="0" sz="1600">
                <a:solidFill>
                  <a:srgbClr val="000000"/>
                </a:solidFill>
                <a:latin typeface="IATKHD+Arial-ItalicMT"/>
                <a:cs typeface="IATKHD+Arial-ItalicMT"/>
              </a:rPr>
              <a:t>in</a:t>
            </a:r>
            <a:r>
              <a:rPr dirty="0" sz="1600" spc="43">
                <a:solidFill>
                  <a:srgbClr val="000000"/>
                </a:solidFill>
                <a:latin typeface="IATKHD+Arial-ItalicMT"/>
                <a:cs typeface="IATKHD+Arial-ItalicMT"/>
              </a:rPr>
              <a:t> </a:t>
            </a:r>
            <a:r>
              <a:rPr dirty="0" sz="1600">
                <a:solidFill>
                  <a:srgbClr val="000000"/>
                </a:solidFill>
                <a:latin typeface="IATKHD+Arial-ItalicMT"/>
                <a:cs typeface="IATKHD+Arial-ItalicMT"/>
              </a:rPr>
              <a:t>your</a:t>
            </a:r>
            <a:r>
              <a:rPr dirty="0" sz="1600" spc="43">
                <a:solidFill>
                  <a:srgbClr val="000000"/>
                </a:solidFill>
                <a:latin typeface="IATKHD+Arial-ItalicMT"/>
                <a:cs typeface="IATKHD+Arial-ItalicMT"/>
              </a:rPr>
              <a:t> </a:t>
            </a:r>
            <a:r>
              <a:rPr dirty="0" sz="1600">
                <a:solidFill>
                  <a:srgbClr val="000000"/>
                </a:solidFill>
                <a:latin typeface="IATKHD+Arial-ItalicMT"/>
                <a:cs typeface="IATKHD+Arial-ItalicMT"/>
              </a:rPr>
              <a:t>commercialization</a:t>
            </a:r>
            <a:r>
              <a:rPr dirty="0" sz="1600" spc="43">
                <a:solidFill>
                  <a:srgbClr val="000000"/>
                </a:solidFill>
                <a:latin typeface="IATKHD+Arial-ItalicMT"/>
                <a:cs typeface="IATKHD+Arial-ItalicMT"/>
              </a:rPr>
              <a:t> </a:t>
            </a:r>
            <a:r>
              <a:rPr dirty="0" sz="1600">
                <a:solidFill>
                  <a:srgbClr val="000000"/>
                </a:solidFill>
                <a:latin typeface="IATKHD+Arial-ItalicMT"/>
                <a:cs typeface="IATKHD+Arial-ItalicMT"/>
              </a:rPr>
              <a:t>team</a:t>
            </a:r>
            <a:r>
              <a:rPr dirty="0" sz="1600" spc="59">
                <a:solidFill>
                  <a:srgbClr val="000000"/>
                </a:solidFill>
                <a:latin typeface="IATKHD+Arial-ItalicMT"/>
                <a:cs typeface="IATKHD+Arial-Italic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by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undertaking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multiple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mandates.</a:t>
            </a:r>
          </a:p>
          <a:p>
            <a:pPr marL="914400" marR="0">
              <a:lnSpc>
                <a:spcPts val="1564"/>
              </a:lnSpc>
              <a:spcBef>
                <a:spcPts val="92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Plug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the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Gaps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on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the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Client’s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Team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844040" y="2462972"/>
            <a:ext cx="3864535" cy="23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Test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the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Market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–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Can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we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Win?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Is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it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Profitable?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844040" y="2760660"/>
            <a:ext cx="3706800" cy="23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Penetrate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the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Market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–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Bring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the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First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Clients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844040" y="3058348"/>
            <a:ext cx="4250182" cy="23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Advance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the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Team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–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Can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We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WIN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in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the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long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VWLKSV+ArialMT"/>
                <a:cs typeface="VWLKSV+ArialMT"/>
              </a:rPr>
              <a:t>term?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29640" y="3352801"/>
            <a:ext cx="9972275" cy="6552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We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specialize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in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providing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innovation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and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commercialization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management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services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to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chemical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technology</a:t>
            </a:r>
          </a:p>
          <a:p>
            <a:pPr marL="0" marR="0">
              <a:lnSpc>
                <a:spcPts val="1535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entrepreneurs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moving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them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rapidly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and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with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lower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risk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through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cultural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interplay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–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from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ideation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to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early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stage</a:t>
            </a:r>
          </a:p>
          <a:p>
            <a:pPr marL="0" marR="0">
              <a:lnSpc>
                <a:spcPts val="1535"/>
              </a:lnSpc>
              <a:spcBef>
                <a:spcPts val="5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financing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and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beyond.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29640" y="4408237"/>
            <a:ext cx="3363050" cy="293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00b050"/>
                </a:solidFill>
                <a:latin typeface="UOETJM+Arial-BoldMT"/>
                <a:cs typeface="UOETJM+Arial-BoldMT"/>
              </a:rPr>
              <a:t>What</a:t>
            </a:r>
            <a:r>
              <a:rPr dirty="0" sz="1800" b="1">
                <a:solidFill>
                  <a:srgbClr val="00b050"/>
                </a:solidFill>
                <a:latin typeface="UOETJM+Arial-BoldMT"/>
                <a:cs typeface="UOETJM+Arial-BoldMT"/>
              </a:rPr>
              <a:t> </a:t>
            </a:r>
            <a:r>
              <a:rPr dirty="0" sz="1800" b="1">
                <a:solidFill>
                  <a:srgbClr val="00b050"/>
                </a:solidFill>
                <a:latin typeface="UOETJM+Arial-BoldMT"/>
                <a:cs typeface="UOETJM+Arial-BoldMT"/>
              </a:rPr>
              <a:t>is</a:t>
            </a:r>
            <a:r>
              <a:rPr dirty="0" sz="1800" b="1">
                <a:solidFill>
                  <a:srgbClr val="00b050"/>
                </a:solidFill>
                <a:latin typeface="UOETJM+Arial-BoldMT"/>
                <a:cs typeface="UOETJM+Arial-BoldMT"/>
              </a:rPr>
              <a:t> </a:t>
            </a:r>
            <a:r>
              <a:rPr dirty="0" sz="1800" b="1">
                <a:solidFill>
                  <a:srgbClr val="00b050"/>
                </a:solidFill>
                <a:latin typeface="UOETJM+Arial-BoldMT"/>
                <a:cs typeface="UOETJM+Arial-BoldMT"/>
              </a:rPr>
              <a:t>Technical</a:t>
            </a:r>
            <a:r>
              <a:rPr dirty="0" sz="1800" b="1">
                <a:solidFill>
                  <a:srgbClr val="00b050"/>
                </a:solidFill>
                <a:latin typeface="UOETJM+Arial-BoldMT"/>
                <a:cs typeface="UOETJM+Arial-BoldMT"/>
              </a:rPr>
              <a:t> </a:t>
            </a:r>
            <a:r>
              <a:rPr dirty="0" sz="1800" b="1">
                <a:solidFill>
                  <a:srgbClr val="00b050"/>
                </a:solidFill>
                <a:latin typeface="UOETJM+Arial-BoldMT"/>
                <a:cs typeface="UOETJM+Arial-BoldMT"/>
              </a:rPr>
              <a:t>Marketing?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29640" y="4757928"/>
            <a:ext cx="10390663" cy="4601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It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is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the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creation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and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development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of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sustainable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technical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leadership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resulting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in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relevant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commercial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significance</a:t>
            </a:r>
          </a:p>
          <a:p>
            <a:pPr marL="0" marR="0">
              <a:lnSpc>
                <a:spcPts val="1536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and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profit.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929640" y="5275073"/>
            <a:ext cx="10423987" cy="6552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With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unique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technical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capability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or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intellectual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property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monopoly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(patents),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technical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marketers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create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and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nurture</a:t>
            </a:r>
          </a:p>
          <a:p>
            <a:pPr marL="0" marR="0">
              <a:lnSpc>
                <a:spcPts val="1536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competitive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advantage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causing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long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term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sustainable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profit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and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sales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growth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resulting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in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stable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and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prosperous</a:t>
            </a:r>
          </a:p>
          <a:p>
            <a:pPr marL="0" marR="0">
              <a:lnSpc>
                <a:spcPts val="1536"/>
              </a:lnSpc>
              <a:spcBef>
                <a:spcPts val="5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VWLKSV+ArialMT"/>
                <a:cs typeface="VWLKSV+ArialMT"/>
              </a:rPr>
              <a:t>companies.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0" y="5689599"/>
            <a:ext cx="12192000" cy="116586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29640" y="543775"/>
            <a:ext cx="4610861" cy="321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0070c0"/>
                </a:solidFill>
                <a:latin typeface="VWLKSV+ArialMT"/>
                <a:cs typeface="VWLKSV+ArialMT"/>
              </a:rPr>
              <a:t>Business</a:t>
            </a:r>
            <a:r>
              <a:rPr dirty="0" sz="2000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2000">
                <a:solidFill>
                  <a:srgbClr val="0070c0"/>
                </a:solidFill>
                <a:latin typeface="VWLKSV+ArialMT"/>
                <a:cs typeface="VWLKSV+ArialMT"/>
              </a:rPr>
              <a:t>Landscape</a:t>
            </a:r>
            <a:r>
              <a:rPr dirty="0" sz="2000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2000">
                <a:solidFill>
                  <a:srgbClr val="0070c0"/>
                </a:solidFill>
                <a:latin typeface="VWLKSV+ArialMT"/>
                <a:cs typeface="VWLKSV+ArialMT"/>
              </a:rPr>
              <a:t>–</a:t>
            </a:r>
            <a:r>
              <a:rPr dirty="0" sz="2000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2000">
                <a:solidFill>
                  <a:srgbClr val="0070c0"/>
                </a:solidFill>
                <a:latin typeface="VWLKSV+ArialMT"/>
                <a:cs typeface="VWLKSV+ArialMT"/>
              </a:rPr>
              <a:t>Barriers</a:t>
            </a:r>
            <a:r>
              <a:rPr dirty="0" sz="2000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2000">
                <a:solidFill>
                  <a:srgbClr val="0070c0"/>
                </a:solidFill>
                <a:latin typeface="VWLKSV+ArialMT"/>
                <a:cs typeface="VWLKSV+ArialMT"/>
              </a:rPr>
              <a:t>to</a:t>
            </a:r>
            <a:r>
              <a:rPr dirty="0" sz="2000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2000">
                <a:solidFill>
                  <a:srgbClr val="0070c0"/>
                </a:solidFill>
                <a:latin typeface="VWLKSV+ArialMT"/>
                <a:cs typeface="VWLKSV+ArialMT"/>
              </a:rPr>
              <a:t>Entry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29640" y="1102665"/>
            <a:ext cx="6864125" cy="57699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7787" marR="0">
              <a:lnSpc>
                <a:spcPts val="16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There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are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many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Barriers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to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Entry.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We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focus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on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these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2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in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the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presented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cases:</a:t>
            </a:r>
          </a:p>
          <a:p>
            <a:pPr marL="0" marR="0">
              <a:lnSpc>
                <a:spcPts val="1675"/>
              </a:lnSpc>
              <a:spcBef>
                <a:spcPts val="841"/>
              </a:spcBef>
              <a:spcAft>
                <a:spcPts val="0"/>
              </a:spcAft>
            </a:pP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1/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b050"/>
                </a:solidFill>
                <a:latin typeface="VWLKSV+ArialMT"/>
                <a:cs typeface="VWLKSV+ArialMT"/>
              </a:rPr>
              <a:t>Mining</a:t>
            </a:r>
            <a:r>
              <a:rPr dirty="0" sz="1500">
                <a:solidFill>
                  <a:srgbClr val="00b05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b050"/>
                </a:solidFill>
                <a:latin typeface="VWLKSV+ArialMT"/>
                <a:cs typeface="VWLKSV+ArialMT"/>
              </a:rPr>
              <a:t>Industry</a:t>
            </a:r>
            <a:r>
              <a:rPr dirty="0" sz="1500">
                <a:solidFill>
                  <a:srgbClr val="00b05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b050"/>
                </a:solidFill>
                <a:latin typeface="VWLKSV+ArialMT"/>
                <a:cs typeface="VWLKSV+ArialMT"/>
              </a:rPr>
              <a:t>Cyclicality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844040" y="1738614"/>
            <a:ext cx="2644330" cy="25092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-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Cause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=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Cashflow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Droughts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844040" y="2048493"/>
            <a:ext cx="2336450" cy="25092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-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Effect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=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Extinction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Event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29640" y="2358373"/>
            <a:ext cx="3316098" cy="25092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2/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b050"/>
                </a:solidFill>
                <a:latin typeface="VWLKSV+ArialMT"/>
                <a:cs typeface="VWLKSV+ArialMT"/>
              </a:rPr>
              <a:t>Consolidation</a:t>
            </a:r>
            <a:r>
              <a:rPr dirty="0" sz="1500">
                <a:solidFill>
                  <a:srgbClr val="00b05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b050"/>
                </a:solidFill>
                <a:latin typeface="VWLKSV+ArialMT"/>
                <a:cs typeface="VWLKSV+ArialMT"/>
              </a:rPr>
              <a:t>(Global</a:t>
            </a:r>
            <a:r>
              <a:rPr dirty="0" sz="1500">
                <a:solidFill>
                  <a:srgbClr val="00b05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b050"/>
                </a:solidFill>
                <a:latin typeface="VWLKSV+ArialMT"/>
                <a:cs typeface="VWLKSV+ArialMT"/>
              </a:rPr>
              <a:t>Competition)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844040" y="2668254"/>
            <a:ext cx="2453449" cy="25092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-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Cause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=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Predator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vs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Prey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844040" y="2978134"/>
            <a:ext cx="7002365" cy="5608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-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(In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Dr.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Seuss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lingo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-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Biggering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and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Biggering)</a:t>
            </a:r>
          </a:p>
          <a:p>
            <a:pPr marL="0" marR="0">
              <a:lnSpc>
                <a:spcPts val="1675"/>
              </a:lnSpc>
              <a:spcBef>
                <a:spcPts val="714"/>
              </a:spcBef>
              <a:spcAft>
                <a:spcPts val="0"/>
              </a:spcAft>
            </a:pP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-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Effect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=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A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Status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Quo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Event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[Remove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the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Innovator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and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Take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Away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the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Choice]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29640" y="3907774"/>
            <a:ext cx="2977101" cy="25092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 u="sng">
                <a:solidFill>
                  <a:srgbClr val="000000"/>
                </a:solidFill>
                <a:latin typeface="IATKHD+Arial-ItalicMT"/>
                <a:cs typeface="IATKHD+Arial-ItalicMT"/>
              </a:rPr>
              <a:t>Overcoming</a:t>
            </a:r>
            <a:r>
              <a:rPr dirty="0" sz="1500" spc="40" u="sng">
                <a:solidFill>
                  <a:srgbClr val="000000"/>
                </a:solidFill>
                <a:latin typeface="IATKHD+Arial-ItalicMT"/>
                <a:cs typeface="IATKHD+Arial-ItalicMT"/>
              </a:rPr>
              <a:t> </a:t>
            </a:r>
            <a:r>
              <a:rPr dirty="0" sz="1500" u="sng">
                <a:solidFill>
                  <a:srgbClr val="000000"/>
                </a:solidFill>
                <a:latin typeface="IATKHD+Arial-ItalicMT"/>
                <a:cs typeface="IATKHD+Arial-ItalicMT"/>
              </a:rPr>
              <a:t>the</a:t>
            </a:r>
            <a:r>
              <a:rPr dirty="0" sz="1500" spc="40" u="sng">
                <a:solidFill>
                  <a:srgbClr val="000000"/>
                </a:solidFill>
                <a:latin typeface="IATKHD+Arial-ItalicMT"/>
                <a:cs typeface="IATKHD+Arial-ItalicMT"/>
              </a:rPr>
              <a:t> </a:t>
            </a:r>
            <a:r>
              <a:rPr dirty="0" sz="1500" u="sng">
                <a:solidFill>
                  <a:srgbClr val="000000"/>
                </a:solidFill>
                <a:latin typeface="IATKHD+Arial-ItalicMT"/>
                <a:cs typeface="IATKHD+Arial-ItalicMT"/>
              </a:rPr>
              <a:t>Barriers</a:t>
            </a:r>
            <a:r>
              <a:rPr dirty="0" sz="1500" spc="40" u="sng">
                <a:solidFill>
                  <a:srgbClr val="000000"/>
                </a:solidFill>
                <a:latin typeface="IATKHD+Arial-ItalicMT"/>
                <a:cs typeface="IATKHD+Arial-ItalicMT"/>
              </a:rPr>
              <a:t> </a:t>
            </a:r>
            <a:r>
              <a:rPr dirty="0" sz="1500" u="sng">
                <a:solidFill>
                  <a:srgbClr val="000000"/>
                </a:solidFill>
                <a:latin typeface="IATKHD+Arial-ItalicMT"/>
                <a:cs typeface="IATKHD+Arial-ItalicMT"/>
              </a:rPr>
              <a:t>to</a:t>
            </a:r>
            <a:r>
              <a:rPr dirty="0" sz="1500" spc="41" u="sng">
                <a:solidFill>
                  <a:srgbClr val="000000"/>
                </a:solidFill>
                <a:latin typeface="IATKHD+Arial-ItalicMT"/>
                <a:cs typeface="IATKHD+Arial-ItalicMT"/>
              </a:rPr>
              <a:t> </a:t>
            </a:r>
            <a:r>
              <a:rPr dirty="0" sz="1500" u="sng">
                <a:solidFill>
                  <a:srgbClr val="000000"/>
                </a:solidFill>
                <a:latin typeface="IATKHD+Arial-ItalicMT"/>
                <a:cs typeface="IATKHD+Arial-ItalicMT"/>
              </a:rPr>
              <a:t>Entry: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29640" y="4217654"/>
            <a:ext cx="3930172" cy="25092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All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the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Case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Studies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presented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0000"/>
                </a:solidFill>
                <a:latin typeface="VWLKSV+ArialMT"/>
                <a:cs typeface="VWLKSV+ArialMT"/>
              </a:rPr>
              <a:t>demonstrate: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929640" y="4529152"/>
            <a:ext cx="10068269" cy="5469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0000"/>
                </a:solidFill>
                <a:latin typeface="VWLKSV+ArialMT"/>
                <a:cs typeface="VWLKSV+ArialMT"/>
              </a:rPr>
              <a:t>Entry</a:t>
            </a:r>
            <a:r>
              <a:rPr dirty="0" sz="1400">
                <a:solidFill>
                  <a:srgbClr val="ff0000"/>
                </a:solidFill>
                <a:latin typeface="VWLKSV+ArialMT"/>
                <a:cs typeface="VWLKSV+ArialMT"/>
              </a:rPr>
              <a:t> </a:t>
            </a:r>
            <a:r>
              <a:rPr dirty="0" sz="1400">
                <a:solidFill>
                  <a:srgbClr val="ff0000"/>
                </a:solidFill>
                <a:latin typeface="VWLKSV+ArialMT"/>
                <a:cs typeface="VWLKSV+ArialMT"/>
              </a:rPr>
              <a:t>into</a:t>
            </a:r>
            <a:r>
              <a:rPr dirty="0" sz="1400">
                <a:solidFill>
                  <a:srgbClr val="ff0000"/>
                </a:solidFill>
                <a:latin typeface="VWLKSV+ArialMT"/>
                <a:cs typeface="VWLKSV+ArialMT"/>
              </a:rPr>
              <a:t> </a:t>
            </a:r>
            <a:r>
              <a:rPr dirty="0" sz="1400">
                <a:solidFill>
                  <a:srgbClr val="ff0000"/>
                </a:solidFill>
                <a:latin typeface="VWLKSV+ArialMT"/>
                <a:cs typeface="VWLKSV+ArialMT"/>
              </a:rPr>
              <a:t>New</a:t>
            </a:r>
            <a:r>
              <a:rPr dirty="0" sz="1400">
                <a:solidFill>
                  <a:srgbClr val="ff0000"/>
                </a:solidFill>
                <a:latin typeface="VWLKSV+ArialMT"/>
                <a:cs typeface="VWLKSV+ArialMT"/>
              </a:rPr>
              <a:t> </a:t>
            </a:r>
            <a:r>
              <a:rPr dirty="0" sz="1400">
                <a:solidFill>
                  <a:srgbClr val="ff0000"/>
                </a:solidFill>
                <a:latin typeface="VWLKSV+ArialMT"/>
                <a:cs typeface="VWLKSV+ArialMT"/>
              </a:rPr>
              <a:t>Business</a:t>
            </a:r>
            <a:r>
              <a:rPr dirty="0" sz="1400">
                <a:solidFill>
                  <a:srgbClr val="ff0000"/>
                </a:solidFill>
                <a:latin typeface="VWLKSV+ArialMT"/>
                <a:cs typeface="VWLKSV+ArialMT"/>
              </a:rPr>
              <a:t> </a:t>
            </a:r>
            <a:r>
              <a:rPr dirty="0" sz="1400">
                <a:solidFill>
                  <a:srgbClr val="ff0000"/>
                </a:solidFill>
                <a:latin typeface="VWLKSV+ArialMT"/>
                <a:cs typeface="VWLKSV+ArialMT"/>
              </a:rPr>
              <a:t>through</a:t>
            </a:r>
            <a:r>
              <a:rPr dirty="0" sz="1400">
                <a:solidFill>
                  <a:srgbClr val="ff0000"/>
                </a:solidFill>
                <a:latin typeface="VWLKSV+ArialMT"/>
                <a:cs typeface="VWLKSV+ArialMT"/>
              </a:rPr>
              <a:t> </a:t>
            </a:r>
            <a:r>
              <a:rPr dirty="0" sz="1400">
                <a:solidFill>
                  <a:srgbClr val="ff0000"/>
                </a:solidFill>
                <a:latin typeface="VWLKSV+ArialMT"/>
                <a:cs typeface="VWLKSV+ArialMT"/>
              </a:rPr>
              <a:t>Internal</a:t>
            </a:r>
            <a:r>
              <a:rPr dirty="0" sz="1400">
                <a:solidFill>
                  <a:srgbClr val="ff0000"/>
                </a:solidFill>
                <a:latin typeface="VWLKSV+ArialMT"/>
                <a:cs typeface="VWLKSV+ArialMT"/>
              </a:rPr>
              <a:t> </a:t>
            </a:r>
            <a:r>
              <a:rPr dirty="0" sz="1400">
                <a:solidFill>
                  <a:srgbClr val="ff0000"/>
                </a:solidFill>
                <a:latin typeface="VWLKSV+ArialMT"/>
                <a:cs typeface="VWLKSV+ArialMT"/>
              </a:rPr>
              <a:t>Development</a:t>
            </a:r>
            <a:r>
              <a:rPr dirty="0" sz="1400">
                <a:solidFill>
                  <a:srgbClr val="ff0000"/>
                </a:solidFill>
                <a:latin typeface="VWLKSV+ArialMT"/>
                <a:cs typeface="VWLKSV+ArialMT"/>
              </a:rPr>
              <a:t> </a:t>
            </a:r>
            <a:r>
              <a:rPr dirty="0" sz="1400">
                <a:solidFill>
                  <a:srgbClr val="ff0000"/>
                </a:solidFill>
                <a:latin typeface="VWLKSV+ArialMT"/>
                <a:cs typeface="VWLKSV+ArialMT"/>
              </a:rPr>
              <a:t>applying</a:t>
            </a:r>
            <a:r>
              <a:rPr dirty="0" sz="1400">
                <a:solidFill>
                  <a:srgbClr val="ff0000"/>
                </a:solidFill>
                <a:latin typeface="VWLKSV+ArialMT"/>
                <a:cs typeface="VWLKSV+ArialMT"/>
              </a:rPr>
              <a:t> </a:t>
            </a:r>
            <a:r>
              <a:rPr dirty="0" sz="1400">
                <a:solidFill>
                  <a:srgbClr val="ff0000"/>
                </a:solidFill>
                <a:latin typeface="VWLKSV+ArialMT"/>
                <a:cs typeface="VWLKSV+ArialMT"/>
              </a:rPr>
              <a:t>Differentiation…</a:t>
            </a:r>
            <a:r>
              <a:rPr dirty="0" sz="1400">
                <a:solidFill>
                  <a:srgbClr val="ff0000"/>
                </a:solidFill>
                <a:latin typeface="VWLKSV+ArialMT"/>
                <a:cs typeface="VWLKSV+ArialMT"/>
              </a:rPr>
              <a:t> </a:t>
            </a:r>
            <a:r>
              <a:rPr dirty="0" sz="1400">
                <a:solidFill>
                  <a:srgbClr val="ff0000"/>
                </a:solidFill>
                <a:latin typeface="VWLKSV+ArialMT"/>
                <a:cs typeface="VWLKSV+ArialMT"/>
              </a:rPr>
              <a:t>usually</a:t>
            </a:r>
            <a:r>
              <a:rPr dirty="0" sz="1400">
                <a:solidFill>
                  <a:srgbClr val="ff0000"/>
                </a:solidFill>
                <a:latin typeface="VWLKSV+ArialMT"/>
                <a:cs typeface="VWLKSV+ArialMT"/>
              </a:rPr>
              <a:t> </a:t>
            </a:r>
            <a:r>
              <a:rPr dirty="0" sz="1400">
                <a:solidFill>
                  <a:srgbClr val="ff0000"/>
                </a:solidFill>
                <a:latin typeface="VWLKSV+ArialMT"/>
                <a:cs typeface="VWLKSV+ArialMT"/>
              </a:rPr>
              <a:t>with</a:t>
            </a:r>
            <a:r>
              <a:rPr dirty="0" sz="1400">
                <a:solidFill>
                  <a:srgbClr val="ff0000"/>
                </a:solidFill>
                <a:latin typeface="VWLKSV+ArialMT"/>
                <a:cs typeface="VWLKSV+ArialMT"/>
              </a:rPr>
              <a:t> </a:t>
            </a:r>
            <a:r>
              <a:rPr dirty="0" sz="1400">
                <a:solidFill>
                  <a:srgbClr val="ff0000"/>
                </a:solidFill>
                <a:latin typeface="VWLKSV+ArialMT"/>
                <a:cs typeface="VWLKSV+ArialMT"/>
              </a:rPr>
              <a:t>new</a:t>
            </a:r>
            <a:r>
              <a:rPr dirty="0" sz="1400">
                <a:solidFill>
                  <a:srgbClr val="ff0000"/>
                </a:solidFill>
                <a:latin typeface="VWLKSV+ArialMT"/>
                <a:cs typeface="VWLKSV+ArialMT"/>
              </a:rPr>
              <a:t> </a:t>
            </a:r>
            <a:r>
              <a:rPr dirty="0" sz="1400">
                <a:solidFill>
                  <a:srgbClr val="ff0000"/>
                </a:solidFill>
                <a:latin typeface="VWLKSV+ArialMT"/>
                <a:cs typeface="VWLKSV+ArialMT"/>
              </a:rPr>
              <a:t>technology</a:t>
            </a:r>
            <a:r>
              <a:rPr dirty="0" sz="1400">
                <a:solidFill>
                  <a:srgbClr val="ff0000"/>
                </a:solidFill>
                <a:latin typeface="VWLKSV+ArialMT"/>
                <a:cs typeface="VWLKSV+ArialMT"/>
              </a:rPr>
              <a:t> </a:t>
            </a:r>
            <a:r>
              <a:rPr dirty="0" sz="1400">
                <a:solidFill>
                  <a:srgbClr val="ff0000"/>
                </a:solidFill>
                <a:latin typeface="VWLKSV+ArialMT"/>
                <a:cs typeface="VWLKSV+ArialMT"/>
              </a:rPr>
              <a:t>[the</a:t>
            </a:r>
            <a:r>
              <a:rPr dirty="0" sz="1400">
                <a:solidFill>
                  <a:srgbClr val="ff0000"/>
                </a:solidFill>
                <a:latin typeface="VWLKSV+ArialMT"/>
                <a:cs typeface="VWLKSV+ArialMT"/>
              </a:rPr>
              <a:t> </a:t>
            </a:r>
            <a:r>
              <a:rPr dirty="0" sz="1400">
                <a:solidFill>
                  <a:srgbClr val="ff0000"/>
                </a:solidFill>
                <a:latin typeface="VWLKSV+ArialMT"/>
                <a:cs typeface="VWLKSV+ArialMT"/>
              </a:rPr>
              <a:t>Innovation].</a:t>
            </a:r>
          </a:p>
          <a:p>
            <a:pPr marL="0" marR="0">
              <a:lnSpc>
                <a:spcPts val="1675"/>
              </a:lnSpc>
              <a:spcBef>
                <a:spcPts val="717"/>
              </a:spcBef>
              <a:spcAft>
                <a:spcPts val="0"/>
              </a:spcAft>
            </a:pPr>
            <a:r>
              <a:rPr dirty="0" sz="1500" b="1">
                <a:solidFill>
                  <a:srgbClr val="0070c0"/>
                </a:solidFill>
                <a:latin typeface="UOETJM+Arial-BoldMT"/>
                <a:cs typeface="UOETJM+Arial-BoldMT"/>
              </a:rPr>
              <a:t>Innovation</a:t>
            </a:r>
            <a:r>
              <a:rPr dirty="0" sz="1500" spc="-12" b="1">
                <a:solidFill>
                  <a:srgbClr val="0070c0"/>
                </a:solidFill>
                <a:latin typeface="UOETJM+Arial-BoldMT"/>
                <a:cs typeface="UOETJM+Arial-BoldMT"/>
              </a:rPr>
              <a:t> </a:t>
            </a:r>
            <a:r>
              <a:rPr dirty="0" sz="1500">
                <a:solidFill>
                  <a:srgbClr val="0070c0"/>
                </a:solidFill>
                <a:latin typeface="VWLKSV+ArialMT"/>
                <a:cs typeface="VWLKSV+ArialMT"/>
              </a:rPr>
              <a:t>always</a:t>
            </a:r>
            <a:r>
              <a:rPr dirty="0" sz="1500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70c0"/>
                </a:solidFill>
                <a:latin typeface="VWLKSV+ArialMT"/>
                <a:cs typeface="VWLKSV+ArialMT"/>
              </a:rPr>
              <a:t>targets/</a:t>
            </a:r>
            <a:r>
              <a:rPr dirty="0" sz="1500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1500">
                <a:solidFill>
                  <a:srgbClr val="0070c0"/>
                </a:solidFill>
                <a:latin typeface="VWLKSV+ArialMT"/>
                <a:cs typeface="VWLKSV+ArialMT"/>
              </a:rPr>
              <a:t>addresses:</a:t>
            </a:r>
            <a:r>
              <a:rPr dirty="0" sz="1500" spc="18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1500" b="1">
                <a:solidFill>
                  <a:srgbClr val="000000"/>
                </a:solidFill>
                <a:latin typeface="UOETJM+Arial-BoldMT"/>
                <a:cs typeface="UOETJM+Arial-BoldMT"/>
              </a:rPr>
              <a:t>CHEAPER,</a:t>
            </a:r>
            <a:r>
              <a:rPr dirty="0" sz="1500" b="1">
                <a:solidFill>
                  <a:srgbClr val="000000"/>
                </a:solidFill>
                <a:latin typeface="UOETJM+Arial-BoldMT"/>
                <a:cs typeface="UOETJM+Arial-BoldMT"/>
              </a:rPr>
              <a:t> </a:t>
            </a:r>
            <a:r>
              <a:rPr dirty="0" sz="1500" b="1">
                <a:solidFill>
                  <a:srgbClr val="000000"/>
                </a:solidFill>
                <a:latin typeface="UOETJM+Arial-BoldMT"/>
                <a:cs typeface="UOETJM+Arial-BoldMT"/>
              </a:rPr>
              <a:t>BETTER,</a:t>
            </a:r>
            <a:r>
              <a:rPr dirty="0" sz="1500" b="1">
                <a:solidFill>
                  <a:srgbClr val="000000"/>
                </a:solidFill>
                <a:latin typeface="UOETJM+Arial-BoldMT"/>
                <a:cs typeface="UOETJM+Arial-BoldMT"/>
              </a:rPr>
              <a:t> </a:t>
            </a:r>
            <a:r>
              <a:rPr dirty="0" sz="1500" b="1">
                <a:solidFill>
                  <a:srgbClr val="000000"/>
                </a:solidFill>
                <a:latin typeface="UOETJM+Arial-BoldMT"/>
                <a:cs typeface="UOETJM+Arial-BoldMT"/>
              </a:rPr>
              <a:t>QUICKER.</a:t>
            </a:r>
            <a:r>
              <a:rPr dirty="0" sz="1500" b="1">
                <a:solidFill>
                  <a:srgbClr val="000000"/>
                </a:solidFill>
                <a:latin typeface="UOETJM+Arial-BoldMT"/>
                <a:cs typeface="UOETJM+Arial-BoldMT"/>
              </a:rPr>
              <a:t> </a:t>
            </a:r>
            <a:r>
              <a:rPr dirty="0" sz="1500" b="1">
                <a:solidFill>
                  <a:srgbClr val="000000"/>
                </a:solidFill>
                <a:latin typeface="UOETJM+Arial-BoldMT"/>
                <a:cs typeface="UOETJM+Arial-BoldMT"/>
              </a:rPr>
              <a:t>Home</a:t>
            </a:r>
            <a:r>
              <a:rPr dirty="0" sz="1500" b="1">
                <a:solidFill>
                  <a:srgbClr val="000000"/>
                </a:solidFill>
                <a:latin typeface="UOETJM+Arial-BoldMT"/>
                <a:cs typeface="UOETJM+Arial-BoldMT"/>
              </a:rPr>
              <a:t> </a:t>
            </a:r>
            <a:r>
              <a:rPr dirty="0" sz="1500" b="1">
                <a:solidFill>
                  <a:srgbClr val="000000"/>
                </a:solidFill>
                <a:latin typeface="UOETJM+Arial-BoldMT"/>
                <a:cs typeface="UOETJM+Arial-BoldMT"/>
              </a:rPr>
              <a:t>Runs</a:t>
            </a:r>
            <a:r>
              <a:rPr dirty="0" sz="1500" b="1">
                <a:solidFill>
                  <a:srgbClr val="000000"/>
                </a:solidFill>
                <a:latin typeface="UOETJM+Arial-BoldMT"/>
                <a:cs typeface="UOETJM+Arial-BoldMT"/>
              </a:rPr>
              <a:t> </a:t>
            </a:r>
            <a:r>
              <a:rPr dirty="0" sz="1500" b="1">
                <a:solidFill>
                  <a:srgbClr val="000000"/>
                </a:solidFill>
                <a:latin typeface="UOETJM+Arial-BoldMT"/>
                <a:cs typeface="UOETJM+Arial-BoldMT"/>
              </a:rPr>
              <a:t>=</a:t>
            </a:r>
            <a:r>
              <a:rPr dirty="0" sz="1500" b="1">
                <a:solidFill>
                  <a:srgbClr val="000000"/>
                </a:solidFill>
                <a:latin typeface="UOETJM+Arial-BoldMT"/>
                <a:cs typeface="UOETJM+Arial-BoldMT"/>
              </a:rPr>
              <a:t> </a:t>
            </a:r>
            <a:r>
              <a:rPr dirty="0" sz="1500" b="1">
                <a:solidFill>
                  <a:srgbClr val="000000"/>
                </a:solidFill>
                <a:latin typeface="UOETJM+Arial-BoldMT"/>
                <a:cs typeface="UOETJM+Arial-BoldMT"/>
              </a:rPr>
              <a:t>Deliver</a:t>
            </a:r>
            <a:r>
              <a:rPr dirty="0" sz="1500" b="1">
                <a:solidFill>
                  <a:srgbClr val="000000"/>
                </a:solidFill>
                <a:latin typeface="UOETJM+Arial-BoldMT"/>
                <a:cs typeface="UOETJM+Arial-BoldMT"/>
              </a:rPr>
              <a:t> </a:t>
            </a:r>
            <a:r>
              <a:rPr dirty="0" sz="1500" b="1">
                <a:solidFill>
                  <a:srgbClr val="000000"/>
                </a:solidFill>
                <a:latin typeface="UOETJM+Arial-BoldMT"/>
                <a:cs typeface="UOETJM+Arial-BoldMT"/>
              </a:rPr>
              <a:t>on</a:t>
            </a:r>
            <a:r>
              <a:rPr dirty="0" sz="1500" b="1">
                <a:solidFill>
                  <a:srgbClr val="000000"/>
                </a:solidFill>
                <a:latin typeface="UOETJM+Arial-BoldMT"/>
                <a:cs typeface="UOETJM+Arial-BoldMT"/>
              </a:rPr>
              <a:t> </a:t>
            </a:r>
            <a:r>
              <a:rPr dirty="0" sz="1500" b="1">
                <a:solidFill>
                  <a:srgbClr val="000000"/>
                </a:solidFill>
                <a:latin typeface="UOETJM+Arial-BoldMT"/>
                <a:cs typeface="UOETJM+Arial-BoldMT"/>
              </a:rPr>
              <a:t>all</a:t>
            </a:r>
            <a:r>
              <a:rPr dirty="0" sz="1500" b="1">
                <a:solidFill>
                  <a:srgbClr val="000000"/>
                </a:solidFill>
                <a:latin typeface="UOETJM+Arial-BoldMT"/>
                <a:cs typeface="UOETJM+Arial-BoldMT"/>
              </a:rPr>
              <a:t> </a:t>
            </a:r>
            <a:r>
              <a:rPr dirty="0" sz="1500" b="1">
                <a:solidFill>
                  <a:srgbClr val="000000"/>
                </a:solidFill>
                <a:latin typeface="UOETJM+Arial-BoldMT"/>
                <a:cs typeface="UOETJM+Arial-BoldMT"/>
              </a:rPr>
              <a:t>3</a:t>
            </a:r>
            <a:r>
              <a:rPr dirty="0" sz="1500" b="1">
                <a:solidFill>
                  <a:srgbClr val="000000"/>
                </a:solidFill>
                <a:latin typeface="UOETJM+Arial-BoldMT"/>
                <a:cs typeface="UOETJM+Arial-BoldMT"/>
              </a:rPr>
              <a:t> </a:t>
            </a:r>
            <a:r>
              <a:rPr dirty="0" sz="1500" b="1">
                <a:solidFill>
                  <a:srgbClr val="000000"/>
                </a:solidFill>
                <a:latin typeface="UOETJM+Arial-BoldMT"/>
                <a:cs typeface="UOETJM+Arial-BoldMT"/>
              </a:rPr>
              <a:t>promises.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929640" y="5451452"/>
            <a:ext cx="874501" cy="1941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b="1" u="sng">
                <a:solidFill>
                  <a:srgbClr val="000000"/>
                </a:solidFill>
                <a:latin typeface="UOETJM+Arial-BoldMT"/>
                <a:cs typeface="UOETJM+Arial-BoldMT"/>
              </a:rPr>
              <a:t>Reference: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929640" y="5712564"/>
            <a:ext cx="5185251" cy="1941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b="1">
                <a:solidFill>
                  <a:srgbClr val="000000"/>
                </a:solidFill>
                <a:latin typeface="KKCUQC+Arial-BoldItalicMT"/>
                <a:cs typeface="KKCUQC+Arial-BoldItalicMT"/>
              </a:rPr>
              <a:t>Competitive</a:t>
            </a:r>
            <a:r>
              <a:rPr dirty="0" sz="1100" spc="29" b="1">
                <a:solidFill>
                  <a:srgbClr val="000000"/>
                </a:solidFill>
                <a:latin typeface="KKCUQC+Arial-BoldItalicMT"/>
                <a:cs typeface="KKCUQC+Arial-BoldItalicMT"/>
              </a:rPr>
              <a:t> </a:t>
            </a:r>
            <a:r>
              <a:rPr dirty="0" sz="1100" b="1">
                <a:solidFill>
                  <a:srgbClr val="000000"/>
                </a:solidFill>
                <a:latin typeface="KKCUQC+Arial-BoldItalicMT"/>
                <a:cs typeface="KKCUQC+Arial-BoldItalicMT"/>
              </a:rPr>
              <a:t>Strategy:</a:t>
            </a:r>
            <a:r>
              <a:rPr dirty="0" sz="1100" spc="29" b="1">
                <a:solidFill>
                  <a:srgbClr val="000000"/>
                </a:solidFill>
                <a:latin typeface="KKCUQC+Arial-BoldItalicMT"/>
                <a:cs typeface="KKCUQC+Arial-BoldItalicMT"/>
              </a:rPr>
              <a:t> </a:t>
            </a:r>
            <a:r>
              <a:rPr dirty="0" sz="1100" b="1">
                <a:solidFill>
                  <a:srgbClr val="000000"/>
                </a:solidFill>
                <a:latin typeface="KKCUQC+Arial-BoldItalicMT"/>
                <a:cs typeface="KKCUQC+Arial-BoldItalicMT"/>
              </a:rPr>
              <a:t>Techniques</a:t>
            </a:r>
            <a:r>
              <a:rPr dirty="0" sz="1100" spc="30" b="1">
                <a:solidFill>
                  <a:srgbClr val="000000"/>
                </a:solidFill>
                <a:latin typeface="KKCUQC+Arial-BoldItalicMT"/>
                <a:cs typeface="KKCUQC+Arial-BoldItalicMT"/>
              </a:rPr>
              <a:t> </a:t>
            </a:r>
            <a:r>
              <a:rPr dirty="0" sz="1100" b="1">
                <a:solidFill>
                  <a:srgbClr val="000000"/>
                </a:solidFill>
                <a:latin typeface="KKCUQC+Arial-BoldItalicMT"/>
                <a:cs typeface="KKCUQC+Arial-BoldItalicMT"/>
              </a:rPr>
              <a:t>for</a:t>
            </a:r>
            <a:r>
              <a:rPr dirty="0" sz="1100" spc="29" b="1">
                <a:solidFill>
                  <a:srgbClr val="000000"/>
                </a:solidFill>
                <a:latin typeface="KKCUQC+Arial-BoldItalicMT"/>
                <a:cs typeface="KKCUQC+Arial-BoldItalicMT"/>
              </a:rPr>
              <a:t> </a:t>
            </a:r>
            <a:r>
              <a:rPr dirty="0" sz="1100" b="1">
                <a:solidFill>
                  <a:srgbClr val="000000"/>
                </a:solidFill>
                <a:latin typeface="KKCUQC+Arial-BoldItalicMT"/>
                <a:cs typeface="KKCUQC+Arial-BoldItalicMT"/>
              </a:rPr>
              <a:t>Analyzing</a:t>
            </a:r>
            <a:r>
              <a:rPr dirty="0" sz="1100" spc="29" b="1">
                <a:solidFill>
                  <a:srgbClr val="000000"/>
                </a:solidFill>
                <a:latin typeface="KKCUQC+Arial-BoldItalicMT"/>
                <a:cs typeface="KKCUQC+Arial-BoldItalicMT"/>
              </a:rPr>
              <a:t> </a:t>
            </a:r>
            <a:r>
              <a:rPr dirty="0" sz="1100" b="1">
                <a:solidFill>
                  <a:srgbClr val="000000"/>
                </a:solidFill>
                <a:latin typeface="KKCUQC+Arial-BoldItalicMT"/>
                <a:cs typeface="KKCUQC+Arial-BoldItalicMT"/>
              </a:rPr>
              <a:t>Industries</a:t>
            </a:r>
            <a:r>
              <a:rPr dirty="0" sz="1100" spc="29" b="1">
                <a:solidFill>
                  <a:srgbClr val="000000"/>
                </a:solidFill>
                <a:latin typeface="KKCUQC+Arial-BoldItalicMT"/>
                <a:cs typeface="KKCUQC+Arial-BoldItalicMT"/>
              </a:rPr>
              <a:t> </a:t>
            </a:r>
            <a:r>
              <a:rPr dirty="0" sz="1100" b="1">
                <a:solidFill>
                  <a:srgbClr val="000000"/>
                </a:solidFill>
                <a:latin typeface="KKCUQC+Arial-BoldItalicMT"/>
                <a:cs typeface="KKCUQC+Arial-BoldItalicMT"/>
              </a:rPr>
              <a:t>and</a:t>
            </a:r>
            <a:r>
              <a:rPr dirty="0" sz="1100" spc="29" b="1">
                <a:solidFill>
                  <a:srgbClr val="000000"/>
                </a:solidFill>
                <a:latin typeface="KKCUQC+Arial-BoldItalicMT"/>
                <a:cs typeface="KKCUQC+Arial-BoldItalicMT"/>
              </a:rPr>
              <a:t> </a:t>
            </a:r>
            <a:r>
              <a:rPr dirty="0" sz="1100" b="1">
                <a:solidFill>
                  <a:srgbClr val="000000"/>
                </a:solidFill>
                <a:latin typeface="KKCUQC+Arial-BoldItalicMT"/>
                <a:cs typeface="KKCUQC+Arial-BoldItalicMT"/>
              </a:rPr>
              <a:t>Competitors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929640" y="5973676"/>
            <a:ext cx="1812615" cy="1941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VWLKSV+ArialMT"/>
                <a:cs typeface="VWLKSV+ArialMT"/>
              </a:rPr>
              <a:t>By</a:t>
            </a:r>
            <a:r>
              <a:rPr dirty="0" sz="11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100">
                <a:solidFill>
                  <a:srgbClr val="000000"/>
                </a:solidFill>
                <a:latin typeface="VWLKSV+ArialMT"/>
                <a:cs typeface="VWLKSV+ArialMT"/>
              </a:rPr>
              <a:t>Micheal</a:t>
            </a:r>
            <a:r>
              <a:rPr dirty="0" sz="11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100">
                <a:solidFill>
                  <a:srgbClr val="000000"/>
                </a:solidFill>
                <a:latin typeface="VWLKSV+ArialMT"/>
                <a:cs typeface="VWLKSV+ArialMT"/>
              </a:rPr>
              <a:t>E.</a:t>
            </a:r>
            <a:r>
              <a:rPr dirty="0" sz="11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100">
                <a:solidFill>
                  <a:srgbClr val="000000"/>
                </a:solidFill>
                <a:latin typeface="VWLKSV+ArialMT"/>
                <a:cs typeface="VWLKSV+ArialMT"/>
              </a:rPr>
              <a:t>Porter,</a:t>
            </a:r>
            <a:r>
              <a:rPr dirty="0" sz="11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100">
                <a:solidFill>
                  <a:srgbClr val="000000"/>
                </a:solidFill>
                <a:latin typeface="VWLKSV+ArialMT"/>
                <a:cs typeface="VWLKSV+ArialMT"/>
              </a:rPr>
              <a:t>1980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0" y="5689599"/>
            <a:ext cx="12192000" cy="116586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29640" y="380977"/>
            <a:ext cx="9460238" cy="293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u="sng">
                <a:solidFill>
                  <a:srgbClr val="0070c0"/>
                </a:solidFill>
                <a:latin typeface="VWLKSV+ArialMT"/>
                <a:cs typeface="VWLKSV+ArialMT"/>
              </a:rPr>
              <a:t>Case</a:t>
            </a:r>
            <a:r>
              <a:rPr dirty="0" sz="1800" spc="48" u="sng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1800" u="sng">
                <a:solidFill>
                  <a:srgbClr val="0070c0"/>
                </a:solidFill>
                <a:latin typeface="VWLKSV+ArialMT"/>
                <a:cs typeface="VWLKSV+ArialMT"/>
              </a:rPr>
              <a:t>Study</a:t>
            </a:r>
            <a:r>
              <a:rPr dirty="0" sz="1800" spc="49" u="sng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1800" u="sng">
                <a:solidFill>
                  <a:srgbClr val="0070c0"/>
                </a:solidFill>
                <a:latin typeface="VWLKSV+ArialMT"/>
                <a:cs typeface="VWLKSV+ArialMT"/>
              </a:rPr>
              <a:t>1:</a:t>
            </a:r>
            <a:r>
              <a:rPr dirty="0" sz="1800" spc="52" u="sng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Regional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Assayer/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New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Service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Segment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with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new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Technology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differentiation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29640" y="873332"/>
            <a:ext cx="1334467" cy="293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b050"/>
                </a:solidFill>
                <a:latin typeface="VWLKSV+ArialMT"/>
                <a:cs typeface="VWLKSV+ArialMT"/>
              </a:rPr>
              <a:t>Innovation?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29640" y="1247220"/>
            <a:ext cx="8304235" cy="1041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New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German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automated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pulverization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technology</a:t>
            </a:r>
          </a:p>
          <a:p>
            <a:pPr marL="0" marR="0">
              <a:lnSpc>
                <a:spcPts val="2010"/>
              </a:lnSpc>
              <a:spcBef>
                <a:spcPts val="983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Service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Design: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Balanced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service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quality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with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predictable,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timely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results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delivery.</a:t>
            </a:r>
          </a:p>
          <a:p>
            <a:pPr marL="0" marR="0">
              <a:lnSpc>
                <a:spcPts val="2010"/>
              </a:lnSpc>
              <a:spcBef>
                <a:spcPts val="933"/>
              </a:spcBef>
              <a:spcAft>
                <a:spcPts val="0"/>
              </a:spcAft>
            </a:pPr>
            <a:r>
              <a:rPr dirty="0" sz="1800">
                <a:solidFill>
                  <a:srgbClr val="00b050"/>
                </a:solidFill>
                <a:latin typeface="VWLKSV+ArialMT"/>
                <a:cs typeface="VWLKSV+ArialMT"/>
              </a:rPr>
              <a:t>Approach?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29640" y="2368884"/>
            <a:ext cx="10248022" cy="14151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Grew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from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a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local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assayer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into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a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regionally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meaningful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service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over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10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yrs.</a:t>
            </a:r>
          </a:p>
          <a:p>
            <a:pPr marL="0" marR="0">
              <a:lnSpc>
                <a:spcPts val="2010"/>
              </a:lnSpc>
              <a:spcBef>
                <a:spcPts val="983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Provided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exploration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firms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a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means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to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discipline/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control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poor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service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performance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by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large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LabCos.</a:t>
            </a:r>
          </a:p>
          <a:p>
            <a:pPr marL="0" marR="0">
              <a:lnSpc>
                <a:spcPts val="2010"/>
              </a:lnSpc>
              <a:spcBef>
                <a:spcPts val="933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Early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service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adopter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of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new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German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automation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approach.</a:t>
            </a:r>
          </a:p>
          <a:p>
            <a:pPr marL="0" marR="0">
              <a:lnSpc>
                <a:spcPts val="2010"/>
              </a:lnSpc>
              <a:spcBef>
                <a:spcPts val="933"/>
              </a:spcBef>
              <a:spcAft>
                <a:spcPts val="0"/>
              </a:spcAft>
            </a:pPr>
            <a:r>
              <a:rPr dirty="0" sz="1800">
                <a:solidFill>
                  <a:srgbClr val="00b050"/>
                </a:solidFill>
                <a:latin typeface="VWLKSV+ArialMT"/>
                <a:cs typeface="VWLKSV+ArialMT"/>
              </a:rPr>
              <a:t>Outcomes?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29640" y="3864436"/>
            <a:ext cx="8496032" cy="66737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Caused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large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LabCos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to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dramatically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improve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service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timeliness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and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performance.</a:t>
            </a:r>
          </a:p>
          <a:p>
            <a:pPr marL="0" marR="0">
              <a:lnSpc>
                <a:spcPts val="2010"/>
              </a:lnSpc>
              <a:spcBef>
                <a:spcPts val="983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Boosted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market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choice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and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competitiveness.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29640" y="4612212"/>
            <a:ext cx="7302281" cy="66737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Introduced,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proved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and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established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new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EU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assayer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technology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in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NA.</a:t>
            </a:r>
          </a:p>
          <a:p>
            <a:pPr marL="0" marR="0">
              <a:lnSpc>
                <a:spcPts val="2010"/>
              </a:lnSpc>
              <a:spcBef>
                <a:spcPts val="983"/>
              </a:spcBef>
              <a:spcAft>
                <a:spcPts val="0"/>
              </a:spcAft>
            </a:pPr>
            <a:r>
              <a:rPr dirty="0" sz="1800">
                <a:solidFill>
                  <a:srgbClr val="00b050"/>
                </a:solidFill>
                <a:latin typeface="VWLKSV+ArialMT"/>
                <a:cs typeface="VWLKSV+ArialMT"/>
              </a:rPr>
              <a:t>Where</a:t>
            </a:r>
            <a:r>
              <a:rPr dirty="0" sz="1800">
                <a:solidFill>
                  <a:srgbClr val="00b05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b050"/>
                </a:solidFill>
                <a:latin typeface="VWLKSV+ArialMT"/>
                <a:cs typeface="VWLKSV+ArialMT"/>
              </a:rPr>
              <a:t>Now?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29640" y="5359988"/>
            <a:ext cx="6336676" cy="66737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During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mining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down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cycle,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became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insolvent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[one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trick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pony].</a:t>
            </a:r>
          </a:p>
          <a:p>
            <a:pPr marL="0" marR="0">
              <a:lnSpc>
                <a:spcPts val="2010"/>
              </a:lnSpc>
              <a:spcBef>
                <a:spcPts val="983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2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sites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acquired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by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separate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multi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national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VWLKSV+ArialMT"/>
                <a:cs typeface="VWLKSV+ArialMT"/>
              </a:rPr>
              <a:t>LabCos.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981199" y="2803789"/>
            <a:ext cx="4040187" cy="2693458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6169921" y="2803856"/>
            <a:ext cx="4039985" cy="2693323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5689599"/>
            <a:ext cx="12192000" cy="1165860"/>
          </a:xfrm>
          <a:prstGeom prst="rect">
            <a:avLst/>
          </a:prstGeom>
          <a:blipFill>
            <a:blip cstate="print"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31228" y="726886"/>
            <a:ext cx="6068141" cy="67208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b050"/>
                </a:solidFill>
                <a:latin typeface="HNPVKK+Calibri-Light,Bold"/>
                <a:cs typeface="HNPVKK+Calibri-Light,Bold"/>
              </a:rPr>
              <a:t>Change</a:t>
            </a:r>
            <a:r>
              <a:rPr dirty="0" sz="2400" spc="-56">
                <a:solidFill>
                  <a:srgbClr val="00b050"/>
                </a:solidFill>
                <a:latin typeface="HNPVKK+Calibri-Light,Bold"/>
                <a:cs typeface="HNPVKK+Calibri-Light,Bold"/>
              </a:rPr>
              <a:t> </a:t>
            </a:r>
            <a:r>
              <a:rPr dirty="0" sz="2400">
                <a:solidFill>
                  <a:srgbClr val="00b050"/>
                </a:solidFill>
                <a:latin typeface="HNPVKK+Calibri-Light,Bold"/>
                <a:cs typeface="HNPVKK+Calibri-Light,Bold"/>
              </a:rPr>
              <a:t>the</a:t>
            </a:r>
            <a:r>
              <a:rPr dirty="0" sz="2400" spc="-56">
                <a:solidFill>
                  <a:srgbClr val="00b050"/>
                </a:solidFill>
                <a:latin typeface="HNPVKK+Calibri-Light,Bold"/>
                <a:cs typeface="HNPVKK+Calibri-Light,Bold"/>
              </a:rPr>
              <a:t> </a:t>
            </a:r>
            <a:r>
              <a:rPr dirty="0" sz="2400">
                <a:solidFill>
                  <a:srgbClr val="00b050"/>
                </a:solidFill>
                <a:latin typeface="HNPVKK+Calibri-Light,Bold"/>
                <a:cs typeface="HNPVKK+Calibri-Light,Bold"/>
              </a:rPr>
              <a:t>Game</a:t>
            </a:r>
            <a:r>
              <a:rPr dirty="0" sz="2400">
                <a:solidFill>
                  <a:srgbClr val="000000"/>
                </a:solidFill>
                <a:latin typeface="WTEULF+Calibri-Light"/>
                <a:cs typeface="WTEULF+Calibri-Light"/>
              </a:rPr>
              <a:t>:</a:t>
            </a:r>
            <a:r>
              <a:rPr dirty="0" sz="2400">
                <a:solidFill>
                  <a:srgbClr val="000000"/>
                </a:solidFill>
                <a:latin typeface="WTEULF+Calibri-Light"/>
                <a:cs typeface="WTEULF+Calibri-Light"/>
              </a:rPr>
              <a:t> </a:t>
            </a:r>
            <a:r>
              <a:rPr dirty="0" sz="2400">
                <a:solidFill>
                  <a:srgbClr val="000000"/>
                </a:solidFill>
                <a:latin typeface="WTEULF+Calibri-Light"/>
                <a:cs typeface="WTEULF+Calibri-Light"/>
              </a:rPr>
              <a:t>Advanced</a:t>
            </a:r>
            <a:r>
              <a:rPr dirty="0" sz="2400">
                <a:solidFill>
                  <a:srgbClr val="000000"/>
                </a:solidFill>
                <a:latin typeface="WTEULF+Calibri-Light"/>
                <a:cs typeface="WTEULF+Calibri-Light"/>
              </a:rPr>
              <a:t> </a:t>
            </a:r>
            <a:r>
              <a:rPr dirty="0" sz="2400">
                <a:solidFill>
                  <a:srgbClr val="000000"/>
                </a:solidFill>
                <a:latin typeface="WTEULF+Calibri-Light"/>
                <a:cs typeface="WTEULF+Calibri-Light"/>
              </a:rPr>
              <a:t>Technology</a:t>
            </a:r>
            <a:r>
              <a:rPr dirty="0" sz="2400">
                <a:solidFill>
                  <a:srgbClr val="000000"/>
                </a:solidFill>
                <a:latin typeface="WTEULF+Calibri-Light"/>
                <a:cs typeface="WTEULF+Calibri-Light"/>
              </a:rPr>
              <a:t> </a:t>
            </a:r>
            <a:r>
              <a:rPr dirty="0" sz="2400">
                <a:solidFill>
                  <a:srgbClr val="000000"/>
                </a:solidFill>
                <a:latin typeface="WTEULF+Calibri-Light"/>
                <a:cs typeface="WTEULF+Calibri-Light"/>
              </a:rPr>
              <a:t>FOCUS</a:t>
            </a:r>
          </a:p>
          <a:p>
            <a:pPr marL="0" marR="0">
              <a:lnSpc>
                <a:spcPts val="2400"/>
              </a:lnSpc>
              <a:spcBef>
                <a:spcPts val="191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WTEULF+Calibri-Light"/>
                <a:cs typeface="WTEULF+Calibri-Light"/>
              </a:rPr>
              <a:t>Pulverizer</a:t>
            </a:r>
            <a:r>
              <a:rPr dirty="0" sz="2400">
                <a:solidFill>
                  <a:srgbClr val="000000"/>
                </a:solidFill>
                <a:latin typeface="WTEULF+Calibri-Light"/>
                <a:cs typeface="WTEULF+Calibri-Light"/>
              </a:rPr>
              <a:t> </a:t>
            </a:r>
            <a:r>
              <a:rPr dirty="0" sz="2400">
                <a:solidFill>
                  <a:srgbClr val="000000"/>
                </a:solidFill>
                <a:latin typeface="WTEULF+Calibri-Light"/>
                <a:cs typeface="WTEULF+Calibri-Light"/>
              </a:rPr>
              <a:t>Automation/</a:t>
            </a:r>
            <a:r>
              <a:rPr dirty="0" sz="2400">
                <a:solidFill>
                  <a:srgbClr val="000000"/>
                </a:solidFill>
                <a:latin typeface="WTEULF+Calibri-Light"/>
                <a:cs typeface="WTEULF+Calibri-Light"/>
              </a:rPr>
              <a:t> </a:t>
            </a:r>
            <a:r>
              <a:rPr dirty="0" sz="2400">
                <a:solidFill>
                  <a:srgbClr val="000000"/>
                </a:solidFill>
                <a:latin typeface="WTEULF+Calibri-Light"/>
                <a:cs typeface="WTEULF+Calibri-Light"/>
              </a:rPr>
              <a:t>German</a:t>
            </a:r>
            <a:r>
              <a:rPr dirty="0" sz="2400">
                <a:solidFill>
                  <a:srgbClr val="000000"/>
                </a:solidFill>
                <a:latin typeface="WTEULF+Calibri-Light"/>
                <a:cs typeface="WTEULF+Calibri-Light"/>
              </a:rPr>
              <a:t> </a:t>
            </a:r>
            <a:r>
              <a:rPr dirty="0" sz="2400">
                <a:solidFill>
                  <a:srgbClr val="000000"/>
                </a:solidFill>
                <a:latin typeface="WTEULF+Calibri-Light"/>
                <a:cs typeface="WTEULF+Calibri-Light"/>
              </a:rPr>
              <a:t>Engineering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902134" y="1829417"/>
            <a:ext cx="664740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NOW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497423" y="1901425"/>
            <a:ext cx="1878665" cy="65869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04381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HISTORICAL</a:t>
            </a:r>
          </a:p>
          <a:p>
            <a:pPr marL="0" marR="0">
              <a:lnSpc>
                <a:spcPts val="1800"/>
              </a:lnSpc>
              <a:spcBef>
                <a:spcPts val="1286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Manual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pulverizer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082984" y="2221410"/>
            <a:ext cx="2280171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Automated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HP-M1500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2641600" y="2133600"/>
            <a:ext cx="6346026" cy="2172196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5519935" y="4365104"/>
            <a:ext cx="1080120" cy="1080119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5689599"/>
            <a:ext cx="12192000" cy="1165860"/>
          </a:xfrm>
          <a:prstGeom prst="rect">
            <a:avLst/>
          </a:prstGeom>
          <a:blipFill>
            <a:blip cstate="print"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29640" y="676716"/>
            <a:ext cx="9908610" cy="77774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00b050"/>
                </a:solidFill>
                <a:latin typeface="HNPVKK+Calibri-Light,Bold"/>
                <a:cs typeface="HNPVKK+Calibri-Light,Bold"/>
              </a:rPr>
              <a:t>Change</a:t>
            </a:r>
            <a:r>
              <a:rPr dirty="0" sz="2800" spc="-65">
                <a:solidFill>
                  <a:srgbClr val="00b050"/>
                </a:solidFill>
                <a:latin typeface="HNPVKK+Calibri-Light,Bold"/>
                <a:cs typeface="HNPVKK+Calibri-Light,Bold"/>
              </a:rPr>
              <a:t> </a:t>
            </a:r>
            <a:r>
              <a:rPr dirty="0" sz="2800">
                <a:solidFill>
                  <a:srgbClr val="00b050"/>
                </a:solidFill>
                <a:latin typeface="HNPVKK+Calibri-Light,Bold"/>
                <a:cs typeface="HNPVKK+Calibri-Light,Bold"/>
              </a:rPr>
              <a:t>the</a:t>
            </a:r>
            <a:r>
              <a:rPr dirty="0" sz="2800" spc="-65">
                <a:solidFill>
                  <a:srgbClr val="00b050"/>
                </a:solidFill>
                <a:latin typeface="HNPVKK+Calibri-Light,Bold"/>
                <a:cs typeface="HNPVKK+Calibri-Light,Bold"/>
              </a:rPr>
              <a:t> </a:t>
            </a:r>
            <a:r>
              <a:rPr dirty="0" sz="2800">
                <a:solidFill>
                  <a:srgbClr val="00b050"/>
                </a:solidFill>
                <a:latin typeface="HNPVKK+Calibri-Light,Bold"/>
                <a:cs typeface="HNPVKK+Calibri-Light,Bold"/>
              </a:rPr>
              <a:t>Game:</a:t>
            </a:r>
          </a:p>
          <a:p>
            <a:pPr marL="0" marR="0">
              <a:lnSpc>
                <a:spcPts val="2800"/>
              </a:lnSpc>
              <a:spcBef>
                <a:spcPts val="223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WTEULF+Calibri-Light"/>
                <a:cs typeface="WTEULF+Calibri-Light"/>
              </a:rPr>
              <a:t>Balancing</a:t>
            </a:r>
            <a:r>
              <a:rPr dirty="0" sz="2800">
                <a:solidFill>
                  <a:srgbClr val="000000"/>
                </a:solidFill>
                <a:latin typeface="WTEULF+Calibri-Light"/>
                <a:cs typeface="WTEULF+Calibri-Light"/>
              </a:rPr>
              <a:t> </a:t>
            </a:r>
            <a:r>
              <a:rPr dirty="0" sz="2800">
                <a:solidFill>
                  <a:srgbClr val="000000"/>
                </a:solidFill>
                <a:latin typeface="WTEULF+Calibri-Light"/>
                <a:cs typeface="WTEULF+Calibri-Light"/>
              </a:rPr>
              <a:t>Predictable</a:t>
            </a:r>
            <a:r>
              <a:rPr dirty="0" sz="2800">
                <a:solidFill>
                  <a:srgbClr val="000000"/>
                </a:solidFill>
                <a:latin typeface="WTEULF+Calibri-Light"/>
                <a:cs typeface="WTEULF+Calibri-Light"/>
              </a:rPr>
              <a:t> </a:t>
            </a:r>
            <a:r>
              <a:rPr dirty="0" sz="2800">
                <a:solidFill>
                  <a:srgbClr val="000000"/>
                </a:solidFill>
                <a:latin typeface="WTEULF+Calibri-Light"/>
                <a:cs typeface="WTEULF+Calibri-Light"/>
              </a:rPr>
              <a:t>Service</a:t>
            </a:r>
            <a:r>
              <a:rPr dirty="0" sz="2800">
                <a:solidFill>
                  <a:srgbClr val="000000"/>
                </a:solidFill>
                <a:latin typeface="WTEULF+Calibri-Light"/>
                <a:cs typeface="WTEULF+Calibri-Light"/>
              </a:rPr>
              <a:t> </a:t>
            </a:r>
            <a:r>
              <a:rPr dirty="0" sz="2800">
                <a:solidFill>
                  <a:srgbClr val="000000"/>
                </a:solidFill>
                <a:latin typeface="WTEULF+Calibri-Light"/>
                <a:cs typeface="WTEULF+Calibri-Light"/>
              </a:rPr>
              <a:t>Delivery</a:t>
            </a:r>
            <a:r>
              <a:rPr dirty="0" sz="2800">
                <a:solidFill>
                  <a:srgbClr val="000000"/>
                </a:solidFill>
                <a:latin typeface="WTEULF+Calibri-Light"/>
                <a:cs typeface="WTEULF+Calibri-Light"/>
              </a:rPr>
              <a:t> </a:t>
            </a:r>
            <a:r>
              <a:rPr dirty="0" sz="2800">
                <a:solidFill>
                  <a:srgbClr val="000000"/>
                </a:solidFill>
                <a:latin typeface="WTEULF+Calibri-Light"/>
                <a:cs typeface="WTEULF+Calibri-Light"/>
              </a:rPr>
              <a:t>Speed</a:t>
            </a:r>
            <a:r>
              <a:rPr dirty="0" sz="2800">
                <a:solidFill>
                  <a:srgbClr val="000000"/>
                </a:solidFill>
                <a:latin typeface="WTEULF+Calibri-Light"/>
                <a:cs typeface="WTEULF+Calibri-Light"/>
              </a:rPr>
              <a:t> </a:t>
            </a:r>
            <a:r>
              <a:rPr dirty="0" sz="2800">
                <a:solidFill>
                  <a:srgbClr val="000000"/>
                </a:solidFill>
                <a:latin typeface="WTEULF+Calibri-Light"/>
                <a:cs typeface="WTEULF+Calibri-Light"/>
              </a:rPr>
              <a:t>with</a:t>
            </a:r>
            <a:r>
              <a:rPr dirty="0" sz="2800">
                <a:solidFill>
                  <a:srgbClr val="000000"/>
                </a:solidFill>
                <a:latin typeface="WTEULF+Calibri-Light"/>
                <a:cs typeface="WTEULF+Calibri-Light"/>
              </a:rPr>
              <a:t> </a:t>
            </a:r>
            <a:r>
              <a:rPr dirty="0" sz="2800">
                <a:solidFill>
                  <a:srgbClr val="000000"/>
                </a:solidFill>
                <a:latin typeface="WTEULF+Calibri-Light"/>
                <a:cs typeface="WTEULF+Calibri-Light"/>
              </a:rPr>
              <a:t>Consistent</a:t>
            </a:r>
            <a:r>
              <a:rPr dirty="0" sz="2800">
                <a:solidFill>
                  <a:srgbClr val="000000"/>
                </a:solidFill>
                <a:latin typeface="WTEULF+Calibri-Light"/>
                <a:cs typeface="WTEULF+Calibri-Light"/>
              </a:rPr>
              <a:t> </a:t>
            </a:r>
            <a:r>
              <a:rPr dirty="0" sz="2800">
                <a:solidFill>
                  <a:srgbClr val="000000"/>
                </a:solidFill>
                <a:latin typeface="WTEULF+Calibri-Light"/>
                <a:cs typeface="WTEULF+Calibri-Light"/>
              </a:rPr>
              <a:t>Quality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0" y="5689599"/>
            <a:ext cx="12192000" cy="116586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29640" y="477788"/>
            <a:ext cx="9884519" cy="293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u="sng">
                <a:solidFill>
                  <a:srgbClr val="0070c0"/>
                </a:solidFill>
                <a:latin typeface="VWLKSV+ArialMT"/>
                <a:cs typeface="VWLKSV+ArialMT"/>
              </a:rPr>
              <a:t>Case</a:t>
            </a:r>
            <a:r>
              <a:rPr dirty="0" sz="1800" spc="48" u="sng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1800" u="sng">
                <a:solidFill>
                  <a:srgbClr val="0070c0"/>
                </a:solidFill>
                <a:latin typeface="VWLKSV+ArialMT"/>
                <a:cs typeface="VWLKSV+ArialMT"/>
              </a:rPr>
              <a:t>Study</a:t>
            </a:r>
            <a:r>
              <a:rPr dirty="0" sz="1800" spc="49" u="sng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1800" u="sng">
                <a:solidFill>
                  <a:srgbClr val="0070c0"/>
                </a:solidFill>
                <a:latin typeface="VWLKSV+ArialMT"/>
                <a:cs typeface="VWLKSV+ArialMT"/>
              </a:rPr>
              <a:t>2:</a:t>
            </a:r>
            <a:r>
              <a:rPr dirty="0" sz="1800" spc="52" u="sng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Int’l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Eng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Co/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New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Market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Entry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with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new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Technology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+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Engineering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 </a:t>
            </a:r>
            <a:r>
              <a:rPr dirty="0" sz="1800">
                <a:solidFill>
                  <a:srgbClr val="0070c0"/>
                </a:solidFill>
                <a:latin typeface="VWLKSV+ArialMT"/>
                <a:cs typeface="VWLKSV+ArialMT"/>
              </a:rPr>
              <a:t>differentiation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29640" y="1048031"/>
            <a:ext cx="1268796" cy="279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99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00b050"/>
                </a:solidFill>
                <a:latin typeface="VWLKSV+ArialMT"/>
                <a:cs typeface="VWLKSV+ArialMT"/>
              </a:rPr>
              <a:t>Innovation?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29640" y="1382295"/>
            <a:ext cx="8404493" cy="9478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99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World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leading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engineering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designer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for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high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volume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geochem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labs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moving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lots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of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rock.</a:t>
            </a:r>
          </a:p>
          <a:p>
            <a:pPr marL="0" marR="0">
              <a:lnSpc>
                <a:spcPts val="1899"/>
              </a:lnSpc>
              <a:spcBef>
                <a:spcPts val="732"/>
              </a:spcBef>
              <a:spcAft>
                <a:spcPts val="0"/>
              </a:spcAft>
            </a:pP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Employed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leading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edge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robotics/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analyzers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with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meta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data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software/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LIMS.</a:t>
            </a:r>
          </a:p>
          <a:p>
            <a:pPr marL="0" marR="0">
              <a:lnSpc>
                <a:spcPts val="1899"/>
              </a:lnSpc>
              <a:spcBef>
                <a:spcPts val="782"/>
              </a:spcBef>
              <a:spcAft>
                <a:spcPts val="0"/>
              </a:spcAft>
            </a:pP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Strong/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competent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PM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Service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program.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29640" y="2385087"/>
            <a:ext cx="1196689" cy="279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99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00b050"/>
                </a:solidFill>
                <a:latin typeface="VWLKSV+ArialMT"/>
                <a:cs typeface="VWLKSV+ArialMT"/>
              </a:rPr>
              <a:t>Approach?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29640" y="2719351"/>
            <a:ext cx="9639011" cy="128209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99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Dominant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iron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ore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market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position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globally.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Deployed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critical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reference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list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of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global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opinion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leaders.</a:t>
            </a:r>
          </a:p>
          <a:p>
            <a:pPr marL="0" marR="0">
              <a:lnSpc>
                <a:spcPts val="1899"/>
              </a:lnSpc>
              <a:spcBef>
                <a:spcPts val="732"/>
              </a:spcBef>
              <a:spcAft>
                <a:spcPts val="0"/>
              </a:spcAft>
            </a:pP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Differentiated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position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with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key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German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OEM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technology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maker.</a:t>
            </a:r>
          </a:p>
          <a:p>
            <a:pPr marL="0" marR="0">
              <a:lnSpc>
                <a:spcPts val="1899"/>
              </a:lnSpc>
              <a:spcBef>
                <a:spcPts val="782"/>
              </a:spcBef>
              <a:spcAft>
                <a:spcPts val="0"/>
              </a:spcAft>
            </a:pP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Demonstrated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engineering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competence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in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robotics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and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mechatronics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(new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engineering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disciplines)</a:t>
            </a:r>
          </a:p>
          <a:p>
            <a:pPr marL="0" marR="0">
              <a:lnSpc>
                <a:spcPts val="1899"/>
              </a:lnSpc>
              <a:spcBef>
                <a:spcPts val="732"/>
              </a:spcBef>
              <a:spcAft>
                <a:spcPts val="0"/>
              </a:spcAft>
            </a:pPr>
            <a:r>
              <a:rPr dirty="0" sz="1700">
                <a:solidFill>
                  <a:srgbClr val="00b050"/>
                </a:solidFill>
                <a:latin typeface="VWLKSV+ArialMT"/>
                <a:cs typeface="VWLKSV+ArialMT"/>
              </a:rPr>
              <a:t>Outcomes?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29640" y="4056406"/>
            <a:ext cx="8991097" cy="9478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99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Penetrated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NA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market.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Grew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more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quickly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in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USA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than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Canada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[surprise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outcome]</a:t>
            </a:r>
          </a:p>
          <a:p>
            <a:pPr marL="0" marR="0">
              <a:lnSpc>
                <a:spcPts val="1899"/>
              </a:lnSpc>
              <a:spcBef>
                <a:spcPts val="732"/>
              </a:spcBef>
              <a:spcAft>
                <a:spcPts val="0"/>
              </a:spcAft>
            </a:pP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Learned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Canada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is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quite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slow/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reluctant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to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deploy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major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CAPEX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for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game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changer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solutions.</a:t>
            </a:r>
          </a:p>
          <a:p>
            <a:pPr marL="0" marR="0">
              <a:lnSpc>
                <a:spcPts val="1899"/>
              </a:lnSpc>
              <a:spcBef>
                <a:spcPts val="782"/>
              </a:spcBef>
              <a:spcAft>
                <a:spcPts val="0"/>
              </a:spcAft>
            </a:pP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S.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African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and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Australian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markets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early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adopters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29640" y="5059198"/>
            <a:ext cx="1399687" cy="279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99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00b050"/>
                </a:solidFill>
                <a:latin typeface="VWLKSV+ArialMT"/>
                <a:cs typeface="VWLKSV+ArialMT"/>
              </a:rPr>
              <a:t>Where</a:t>
            </a:r>
            <a:r>
              <a:rPr dirty="0" sz="1700">
                <a:solidFill>
                  <a:srgbClr val="00b05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b050"/>
                </a:solidFill>
                <a:latin typeface="VWLKSV+ArialMT"/>
                <a:cs typeface="VWLKSV+ArialMT"/>
              </a:rPr>
              <a:t>Now?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29640" y="5393463"/>
            <a:ext cx="5332237" cy="6135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99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Founders/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owners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retired.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Sold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firm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to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fund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retirement.</a:t>
            </a:r>
          </a:p>
          <a:p>
            <a:pPr marL="0" marR="0">
              <a:lnSpc>
                <a:spcPts val="1899"/>
              </a:lnSpc>
              <a:spcBef>
                <a:spcPts val="732"/>
              </a:spcBef>
              <a:spcAft>
                <a:spcPts val="0"/>
              </a:spcAft>
            </a:pP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Acquired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by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Scandinavian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Mining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OEM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 </a:t>
            </a:r>
            <a:r>
              <a:rPr dirty="0" sz="1700">
                <a:solidFill>
                  <a:srgbClr val="000000"/>
                </a:solidFill>
                <a:latin typeface="VWLKSV+ArialMT"/>
                <a:cs typeface="VWLKSV+ArialMT"/>
              </a:rPr>
              <a:t>Integrator.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1213653"/>
            <a:ext cx="12192000" cy="5641806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29640" y="561039"/>
            <a:ext cx="7705812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WTEULF+Calibri-Light"/>
                <a:cs typeface="WTEULF+Calibri-Light"/>
              </a:rPr>
              <a:t>Customized</a:t>
            </a:r>
            <a:r>
              <a:rPr dirty="0" sz="2400">
                <a:solidFill>
                  <a:srgbClr val="000000"/>
                </a:solidFill>
                <a:latin typeface="WTEULF+Calibri-Light"/>
                <a:cs typeface="WTEULF+Calibri-Light"/>
              </a:rPr>
              <a:t> </a:t>
            </a:r>
            <a:r>
              <a:rPr dirty="0" sz="2400">
                <a:solidFill>
                  <a:srgbClr val="000000"/>
                </a:solidFill>
                <a:latin typeface="WTEULF+Calibri-Light"/>
                <a:cs typeface="WTEULF+Calibri-Light"/>
              </a:rPr>
              <a:t>Mine</a:t>
            </a:r>
            <a:r>
              <a:rPr dirty="0" sz="2400">
                <a:solidFill>
                  <a:srgbClr val="000000"/>
                </a:solidFill>
                <a:latin typeface="WTEULF+Calibri-Light"/>
                <a:cs typeface="WTEULF+Calibri-Light"/>
              </a:rPr>
              <a:t> </a:t>
            </a:r>
            <a:r>
              <a:rPr dirty="0" sz="2400">
                <a:solidFill>
                  <a:srgbClr val="000000"/>
                </a:solidFill>
                <a:latin typeface="WTEULF+Calibri-Light"/>
                <a:cs typeface="WTEULF+Calibri-Light"/>
              </a:rPr>
              <a:t>Lab</a:t>
            </a:r>
            <a:r>
              <a:rPr dirty="0" sz="2400">
                <a:solidFill>
                  <a:srgbClr val="000000"/>
                </a:solidFill>
                <a:latin typeface="WTEULF+Calibri-Light"/>
                <a:cs typeface="WTEULF+Calibri-Light"/>
              </a:rPr>
              <a:t> </a:t>
            </a:r>
            <a:r>
              <a:rPr dirty="0" sz="2400">
                <a:solidFill>
                  <a:srgbClr val="000000"/>
                </a:solidFill>
                <a:latin typeface="WTEULF+Calibri-Light"/>
                <a:cs typeface="WTEULF+Calibri-Light"/>
              </a:rPr>
              <a:t>Design</a:t>
            </a:r>
            <a:r>
              <a:rPr dirty="0" sz="2400">
                <a:solidFill>
                  <a:srgbClr val="000000"/>
                </a:solidFill>
                <a:latin typeface="WTEULF+Calibri-Light"/>
                <a:cs typeface="WTEULF+Calibri-Light"/>
              </a:rPr>
              <a:t> </a:t>
            </a:r>
            <a:r>
              <a:rPr dirty="0" sz="2400">
                <a:solidFill>
                  <a:srgbClr val="000000"/>
                </a:solidFill>
                <a:latin typeface="WTEULF+Calibri-Light"/>
                <a:cs typeface="WTEULF+Calibri-Light"/>
              </a:rPr>
              <a:t>with</a:t>
            </a:r>
            <a:r>
              <a:rPr dirty="0" sz="2400">
                <a:solidFill>
                  <a:srgbClr val="000000"/>
                </a:solidFill>
                <a:latin typeface="WTEULF+Calibri-Light"/>
                <a:cs typeface="WTEULF+Calibri-Light"/>
              </a:rPr>
              <a:t> </a:t>
            </a:r>
            <a:r>
              <a:rPr dirty="0" sz="2400">
                <a:solidFill>
                  <a:srgbClr val="000000"/>
                </a:solidFill>
                <a:latin typeface="WTEULF+Calibri-Light"/>
                <a:cs typeface="WTEULF+Calibri-Light"/>
              </a:rPr>
              <a:t>High</a:t>
            </a:r>
            <a:r>
              <a:rPr dirty="0" sz="2400">
                <a:solidFill>
                  <a:srgbClr val="000000"/>
                </a:solidFill>
                <a:latin typeface="WTEULF+Calibri-Light"/>
                <a:cs typeface="WTEULF+Calibri-Light"/>
              </a:rPr>
              <a:t> </a:t>
            </a:r>
            <a:r>
              <a:rPr dirty="0" sz="2400">
                <a:solidFill>
                  <a:srgbClr val="000000"/>
                </a:solidFill>
                <a:latin typeface="WTEULF+Calibri-Light"/>
                <a:cs typeface="WTEULF+Calibri-Light"/>
              </a:rPr>
              <a:t>Degree</a:t>
            </a:r>
            <a:r>
              <a:rPr dirty="0" sz="2400">
                <a:solidFill>
                  <a:srgbClr val="000000"/>
                </a:solidFill>
                <a:latin typeface="WTEULF+Calibri-Light"/>
                <a:cs typeface="WTEULF+Calibri-Light"/>
              </a:rPr>
              <a:t> </a:t>
            </a:r>
            <a:r>
              <a:rPr dirty="0" sz="2400">
                <a:solidFill>
                  <a:srgbClr val="000000"/>
                </a:solidFill>
                <a:latin typeface="WTEULF+Calibri-Light"/>
                <a:cs typeface="WTEULF+Calibri-Light"/>
              </a:rPr>
              <a:t>of</a:t>
            </a:r>
            <a:r>
              <a:rPr dirty="0" sz="2400">
                <a:solidFill>
                  <a:srgbClr val="000000"/>
                </a:solidFill>
                <a:latin typeface="WTEULF+Calibri-Light"/>
                <a:cs typeface="WTEULF+Calibri-Light"/>
              </a:rPr>
              <a:t> </a:t>
            </a:r>
            <a:r>
              <a:rPr dirty="0" sz="2400">
                <a:solidFill>
                  <a:srgbClr val="000000"/>
                </a:solidFill>
                <a:latin typeface="WTEULF+Calibri-Light"/>
                <a:cs typeface="WTEULF+Calibri-Light"/>
              </a:rPr>
              <a:t>Automation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2023-05-01T12:24:10-05:00</dcterms:modified>
</cp:coreProperties>
</file>