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605" r:id="rId3"/>
    <p:sldId id="727" r:id="rId4"/>
    <p:sldId id="694" r:id="rId5"/>
    <p:sldId id="712" r:id="rId6"/>
    <p:sldId id="722" r:id="rId7"/>
    <p:sldId id="721" r:id="rId8"/>
    <p:sldId id="718" r:id="rId9"/>
    <p:sldId id="719" r:id="rId10"/>
    <p:sldId id="723" r:id="rId11"/>
    <p:sldId id="724" r:id="rId12"/>
    <p:sldId id="720" r:id="rId13"/>
    <p:sldId id="725" r:id="rId14"/>
    <p:sldId id="726" r:id="rId15"/>
    <p:sldId id="728" r:id="rId16"/>
    <p:sldId id="716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B33B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-466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9A1B88-11DF-4540-8BB1-EB760CD44387}" type="datetimeFigureOut">
              <a:rPr lang="en-US" smtClean="0"/>
              <a:pPr/>
              <a:t>9/16/2019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18DCF5-0817-4369-AF6F-237B7C85C2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358376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9CFEC8-0305-4004-820D-A806C18D4212}" type="slidenum">
              <a:rPr lang="en-AU" smtClean="0"/>
              <a:pPr/>
              <a:t>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xmlns="" val="1510443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D2D01E7-85F1-4302-B9B7-DD5FCCCE5D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7215C3E-ED5B-462A-8BED-F68F94EF5C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46C17F1-A4EF-4A71-AED5-9821EFC1F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D7C9B-AA6E-4A32-8121-C0A655D41CA2}" type="datetimeFigureOut">
              <a:rPr lang="en-US" smtClean="0"/>
              <a:pPr/>
              <a:t>9/16/2019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A590FEF-3F04-4C58-AD06-5C6A4CB97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6A703AB-9717-4FE8-A520-99DD23733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10DB6-2918-4CEB-B316-7EBB0BEAF1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26413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8AABC34-F2D6-4A2F-8746-E148DA7526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30EEEFC0-A0D0-411E-BE73-F2EC75EC05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854C7BB-3CA7-439B-9AF1-BF3929D39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D7C9B-AA6E-4A32-8121-C0A655D41CA2}" type="datetimeFigureOut">
              <a:rPr lang="en-US" smtClean="0"/>
              <a:pPr/>
              <a:t>9/16/2019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7F80E40-7CE6-4265-A1A9-565FC4E39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E8226BA-8001-4408-9DC1-7535469B9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10DB6-2918-4CEB-B316-7EBB0BEAF1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85635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EE06841D-A5D5-4150-9A70-F66D68478B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8C6D97BC-1C3C-4812-B1F8-1E171053C2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E64E601-D227-42F8-A20D-CC18B549B5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D7C9B-AA6E-4A32-8121-C0A655D41CA2}" type="datetimeFigureOut">
              <a:rPr lang="en-US" smtClean="0"/>
              <a:pPr/>
              <a:t>9/16/2019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9026FE2-1164-40DF-B6D3-1C1A26CDE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A6B009F-DB5D-4CE5-9F02-0F18625D7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10DB6-2918-4CEB-B316-7EBB0BEAF1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77213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3D4FF8B-4BAD-42A9-B1B4-0C0B3A5F6C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D66548F-B5A6-4E41-B4FB-23C9AA5896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B640FF7-D9EF-411D-98AF-7C24061B97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D7C9B-AA6E-4A32-8121-C0A655D41CA2}" type="datetimeFigureOut">
              <a:rPr lang="en-US" smtClean="0"/>
              <a:pPr/>
              <a:t>9/16/2019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C0AA7BB-62DE-4DF8-A6DE-79D6A0708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9A2DA68-7542-4F3F-B56F-E2FE972E0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10DB6-2918-4CEB-B316-7EBB0BEAF1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90395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8684004-FED6-44BB-BD13-2C1842164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3950C2F-D72D-4E26-BBD8-431B032CD6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131BD89-8449-40E7-9025-BFF8F55DF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D7C9B-AA6E-4A32-8121-C0A655D41CA2}" type="datetimeFigureOut">
              <a:rPr lang="en-US" smtClean="0"/>
              <a:pPr/>
              <a:t>9/16/2019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E1040B0-FF96-4CB6-8B85-9DB834672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B8717F4-329F-46AC-A951-DA64B1DF4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10DB6-2918-4CEB-B316-7EBB0BEAF1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89683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215CF3A-000B-4DD8-8797-DC5DA2A4C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9B208E3-883E-45B7-ACE2-007A00BA75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C4E77AD8-148E-426E-B0F6-ACFA498FCD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6A1DA61-2441-475A-84BC-458E7BF54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D7C9B-AA6E-4A32-8121-C0A655D41CA2}" type="datetimeFigureOut">
              <a:rPr lang="en-US" smtClean="0"/>
              <a:pPr/>
              <a:t>9/16/2019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1B44174-7755-4CF9-A5D6-AF52B48B32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74BF439-F18C-4A7A-A0A4-6BD4CE0F8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10DB6-2918-4CEB-B316-7EBB0BEAF1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1915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463DA32-437C-47AE-AC13-289B1F445B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CDF4598-7A17-4D85-AFD5-CEA4985B31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200F0D5-BB9B-4AF0-98A2-ECDD90F92D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A8A7CD9A-CC5D-416C-9A88-CD132C1717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412A2CEF-D3D5-463D-9089-B278F4F6AA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94B8D214-CF36-4611-BADD-DF1A49E93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D7C9B-AA6E-4A32-8121-C0A655D41CA2}" type="datetimeFigureOut">
              <a:rPr lang="en-US" smtClean="0"/>
              <a:pPr/>
              <a:t>9/16/2019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3DB3922E-D429-4CEB-9B55-1BB43FAB7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FCD045A4-E15B-4E94-A0E9-AEF26EB3A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10DB6-2918-4CEB-B316-7EBB0BEAF1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0796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137596B-5DD5-42C9-A3DD-09EC4CCC02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89069BCD-C0C2-4EE2-AD26-8A2F0FA40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D7C9B-AA6E-4A32-8121-C0A655D41CA2}" type="datetimeFigureOut">
              <a:rPr lang="en-US" smtClean="0"/>
              <a:pPr/>
              <a:t>9/16/2019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3E784913-0BC8-4029-A0C7-2078BE2F8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A21805A1-1B6C-4799-9353-920691FA5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10DB6-2918-4CEB-B316-7EBB0BEAF1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3892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C345850D-F8CA-4F50-99AA-0AA431C20C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D7C9B-AA6E-4A32-8121-C0A655D41CA2}" type="datetimeFigureOut">
              <a:rPr lang="en-US" smtClean="0"/>
              <a:pPr/>
              <a:t>9/16/2019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FA07FA87-6DF3-4A77-9F5C-6A715AEF9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39E4377F-7E76-40EC-B490-1382281F0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10DB6-2918-4CEB-B316-7EBB0BEAF1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54235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5C5BC08-2196-4217-B3CC-B8346188A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FD021B0-02F0-4125-9620-6E1D0B18A1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82A0B9D0-68D2-479F-8BF6-3420146E0E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EEA1C9E-6E7E-4A5D-B69A-BFF4D724D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D7C9B-AA6E-4A32-8121-C0A655D41CA2}" type="datetimeFigureOut">
              <a:rPr lang="en-US" smtClean="0"/>
              <a:pPr/>
              <a:t>9/16/2019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9CE2718-D674-4268-BB64-AE71588AA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1FBFA8C-FACB-4F28-B8A4-C40B25FF3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10DB6-2918-4CEB-B316-7EBB0BEAF1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71545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0B7517C-61F8-4213-AC35-C5A9E1E881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B9948841-B7FD-4C55-A53C-DCC5BBBF0B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A2401266-5EB9-454B-8A93-A08C921F08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B887D43-9A42-432A-9044-F3B5F8481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D7C9B-AA6E-4A32-8121-C0A655D41CA2}" type="datetimeFigureOut">
              <a:rPr lang="en-US" smtClean="0"/>
              <a:pPr/>
              <a:t>9/16/2019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7BCF750-2ABB-47FA-B75D-0ED1B83D3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5BF54DE-1A20-40FE-9EAD-94E745722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10DB6-2918-4CEB-B316-7EBB0BEAF1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11806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C354D779-2618-428E-9B5A-52CDCA3B9C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4B88E81-E6E3-4FF9-A257-574B90D825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1E50091-70BC-4983-ACBF-3DED864159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ED7C9B-AA6E-4A32-8121-C0A655D41CA2}" type="datetimeFigureOut">
              <a:rPr lang="en-US" smtClean="0"/>
              <a:pPr/>
              <a:t>9/16/2019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BA6DAED-EF00-4BA9-B09A-79B7B2A7EC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80E9A6C-D981-454E-9B20-2C6AF98E35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B10DB6-2918-4CEB-B316-7EBB0BEAF1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58190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ernescotech.ca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8.jpeg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Relationship Id="rId6" Type="http://schemas.openxmlformats.org/officeDocument/2006/relationships/image" Target="../media/image7.jpeg"/><Relationship Id="rId11" Type="http://schemas.openxmlformats.org/officeDocument/2006/relationships/image" Target="../media/image12.jpeg"/><Relationship Id="rId5" Type="http://schemas.openxmlformats.org/officeDocument/2006/relationships/image" Target="../media/image6.jpeg"/><Relationship Id="rId10" Type="http://schemas.openxmlformats.org/officeDocument/2006/relationships/image" Target="../media/image11.png"/><Relationship Id="rId4" Type="http://schemas.openxmlformats.org/officeDocument/2006/relationships/image" Target="../media/image5.jpeg"/><Relationship Id="rId9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18EED24-ABF3-4B15-AC3E-BBDC4398D63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CA" dirty="0"/>
              <a:t>Sept 13</a:t>
            </a:r>
            <a:r>
              <a:rPr lang="en-CA" baseline="30000" dirty="0"/>
              <a:t>th</a:t>
            </a:r>
            <a:r>
              <a:rPr lang="en-CA" dirty="0"/>
              <a:t> Automation Seminar </a:t>
            </a:r>
          </a:p>
          <a:p>
            <a:r>
              <a:rPr lang="en-CA" dirty="0"/>
              <a:t>Presented by Alex Kuhnert, P.Eng.</a:t>
            </a:r>
          </a:p>
          <a:p>
            <a:r>
              <a:rPr lang="en-CA" dirty="0">
                <a:hlinkClick r:id="rId2"/>
              </a:rPr>
              <a:t>www.ernescotech.ca</a:t>
            </a:r>
            <a:endParaRPr lang="en-CA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0F5C8A2-159E-42C9-84A1-F19F34E32EEE}"/>
              </a:ext>
            </a:extLst>
          </p:cNvPr>
          <p:cNvSpPr txBox="1"/>
          <p:nvPr/>
        </p:nvSpPr>
        <p:spPr>
          <a:xfrm>
            <a:off x="1278384" y="1216241"/>
            <a:ext cx="10200806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4800" b="1" dirty="0"/>
              <a:t>How Management Preferences Matter</a:t>
            </a:r>
          </a:p>
          <a:p>
            <a:endParaRPr lang="en-CA" sz="3200" b="1" dirty="0"/>
          </a:p>
          <a:p>
            <a:r>
              <a:rPr lang="en-CA" sz="3200" b="1" dirty="0"/>
              <a:t>An Industry Marketing Review on the Automation Decision</a:t>
            </a:r>
            <a:endParaRPr lang="en-US" sz="3200" b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1AAB67B9-C727-47F3-9478-8165C989F9DA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668000" y="129428"/>
            <a:ext cx="1115665" cy="1115665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FECC296F-D9D3-4900-802B-25A9564CAD8A}"/>
              </a:ext>
            </a:extLst>
          </p:cNvPr>
          <p:cNvSpPr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rgbClr val="FBB33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xmlns="" id="{2B7CA4FD-0B72-412D-A95E-4606E92769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24104"/>
            <a:ext cx="4114800" cy="365125"/>
          </a:xfrm>
        </p:spPr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CMA2019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D40B229D-A655-4661-B528-5CBB99C1C736}"/>
              </a:ext>
            </a:extLst>
          </p:cNvPr>
          <p:cNvCxnSpPr>
            <a:cxnSpLocks/>
          </p:cNvCxnSpPr>
          <p:nvPr/>
        </p:nvCxnSpPr>
        <p:spPr>
          <a:xfrm>
            <a:off x="0" y="6477000"/>
            <a:ext cx="12192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 descr="Ernesco Technical &amp; Advisory Services Inc.">
            <a:extLst>
              <a:ext uri="{FF2B5EF4-FFF2-40B4-BE49-F238E27FC236}">
                <a16:creationId xmlns:a16="http://schemas.microsoft.com/office/drawing/2014/main" xmlns="" id="{085A1FDF-FCC6-4430-8810-A21A5F8583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43275" y="5161998"/>
            <a:ext cx="5505450" cy="959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5027300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3D24BA6-D033-4381-9589-881A496195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/>
              <a:t>CSR</a:t>
            </a:r>
            <a:r>
              <a:rPr lang="en-CA" dirty="0"/>
              <a:t>: </a:t>
            </a:r>
            <a:r>
              <a:rPr lang="en-CA" i="1" dirty="0"/>
              <a:t>Jobs for the Community</a:t>
            </a:r>
            <a:endParaRPr lang="en-US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895BB07-3A86-4FE6-ACA6-0008A7A70E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CA" sz="4400" dirty="0"/>
              <a:t>“I don’t want automation.  I want you to manualize my entire mine”.</a:t>
            </a:r>
          </a:p>
          <a:p>
            <a:pPr marL="0" indent="0">
              <a:buNone/>
            </a:pPr>
            <a:r>
              <a:rPr lang="en-CA" sz="4400" dirty="0"/>
              <a:t>		</a:t>
            </a:r>
            <a:r>
              <a:rPr lang="en-CA" sz="3600" dirty="0"/>
              <a:t>-  Executive at third-world mining project</a:t>
            </a:r>
          </a:p>
          <a:p>
            <a:pPr marL="0" indent="0">
              <a:buNone/>
            </a:pPr>
            <a:endParaRPr lang="en-CA" sz="3600" dirty="0"/>
          </a:p>
          <a:p>
            <a:pPr marL="0" indent="0">
              <a:buNone/>
            </a:pPr>
            <a:r>
              <a:rPr lang="en-CA" sz="3600" dirty="0"/>
              <a:t>Context:  mine being constructed; corporate tax savings  based on overall number of FTEs; a one-mine company.</a:t>
            </a:r>
            <a:endParaRPr lang="en-US" sz="36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1FD7068C-E232-4335-95F4-4B9AF5F8D9C6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668000" y="129428"/>
            <a:ext cx="1115665" cy="1115665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75D71C59-9E12-4992-99BE-5B9EE622B020}"/>
              </a:ext>
            </a:extLst>
          </p:cNvPr>
          <p:cNvSpPr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rgbClr val="FBB33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xmlns="" id="{85A716D7-8D95-4BFC-B371-FBBA99CEA4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24104"/>
            <a:ext cx="4114800" cy="365125"/>
          </a:xfrm>
        </p:spPr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CMA2019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xmlns="" id="{29758F47-19A0-483C-AD24-A25E85194051}"/>
              </a:ext>
            </a:extLst>
          </p:cNvPr>
          <p:cNvCxnSpPr>
            <a:cxnSpLocks/>
          </p:cNvCxnSpPr>
          <p:nvPr/>
        </p:nvCxnSpPr>
        <p:spPr>
          <a:xfrm>
            <a:off x="0" y="6477000"/>
            <a:ext cx="12192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1220718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3D24BA6-D033-4381-9589-881A496195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b="1" dirty="0"/>
              <a:t>Operational Culture</a:t>
            </a:r>
            <a:r>
              <a:rPr lang="en-CA" dirty="0"/>
              <a:t>: </a:t>
            </a:r>
            <a:r>
              <a:rPr lang="en-CA" i="1" dirty="0"/>
              <a:t>We “Get” Automation</a:t>
            </a:r>
            <a:endParaRPr lang="en-US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895BB07-3A86-4FE6-ACA6-0008A7A70E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CA" sz="4400" dirty="0"/>
              <a:t>“Automation is our tool to do what we do better.  We know it, we use it. Simple as that.”</a:t>
            </a:r>
          </a:p>
          <a:p>
            <a:pPr marL="0" indent="0">
              <a:buNone/>
            </a:pPr>
            <a:r>
              <a:rPr lang="en-CA" sz="4400" dirty="0"/>
              <a:t>		</a:t>
            </a:r>
            <a:r>
              <a:rPr lang="en-CA" sz="3600" dirty="0"/>
              <a:t>-  Executive at Canadian miner</a:t>
            </a:r>
          </a:p>
          <a:p>
            <a:pPr marL="0" indent="0">
              <a:buNone/>
            </a:pPr>
            <a:endParaRPr lang="en-CA" sz="3600" dirty="0"/>
          </a:p>
          <a:p>
            <a:pPr marL="0" indent="0">
              <a:buNone/>
            </a:pPr>
            <a:r>
              <a:rPr lang="en-CA" sz="3600" dirty="0"/>
              <a:t>Context:  history of automation applications across several disciplines: IT networks, software, exploration, transport, mill operation….</a:t>
            </a:r>
          </a:p>
          <a:p>
            <a:pPr marL="0" indent="0">
              <a:buNone/>
            </a:pPr>
            <a:r>
              <a:rPr lang="en-CA" sz="3600" dirty="0"/>
              <a:t>A history is key not only in automation decision but in keeping a high level of success in implementing and using automation</a:t>
            </a:r>
          </a:p>
          <a:p>
            <a:pPr marL="0" indent="0">
              <a:buNone/>
            </a:pPr>
            <a:endParaRPr lang="en-US" sz="36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DEE6D025-2552-44A3-9065-5833B5759CA0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668000" y="129428"/>
            <a:ext cx="1115665" cy="1115665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3357D79D-63D3-4EB5-9532-545AF52764AC}"/>
              </a:ext>
            </a:extLst>
          </p:cNvPr>
          <p:cNvSpPr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rgbClr val="FBB33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xmlns="" id="{93559CB6-966A-43DB-83FA-D3A2C45E9A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24104"/>
            <a:ext cx="4114800" cy="365125"/>
          </a:xfrm>
        </p:spPr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CMA2019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xmlns="" id="{46A7BDF0-6650-4A0D-84DF-B7BED7E0C318}"/>
              </a:ext>
            </a:extLst>
          </p:cNvPr>
          <p:cNvCxnSpPr>
            <a:cxnSpLocks/>
          </p:cNvCxnSpPr>
          <p:nvPr/>
        </p:nvCxnSpPr>
        <p:spPr>
          <a:xfrm>
            <a:off x="0" y="6477000"/>
            <a:ext cx="12192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8126565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3D24BA6-D033-4381-9589-881A496195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/>
              <a:t>Operational Culture</a:t>
            </a:r>
            <a:r>
              <a:rPr lang="en-CA" dirty="0"/>
              <a:t>: </a:t>
            </a:r>
            <a:r>
              <a:rPr lang="en-CA" i="1" dirty="0"/>
              <a:t>Low Capex</a:t>
            </a:r>
            <a:endParaRPr lang="en-US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895BB07-3A86-4FE6-ACA6-0008A7A70E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CA" sz="4400" u="sng" dirty="0"/>
              <a:t>Company 1</a:t>
            </a:r>
            <a:r>
              <a:rPr lang="en-CA" sz="4400" dirty="0"/>
              <a:t>:  Bought and installed used SAG mills, saving multiple millions on initial capital outlay.  Corporate success story that trickled down to all management including the lab. Several discussions, proposals.  </a:t>
            </a:r>
            <a:r>
              <a:rPr lang="en-CA" sz="4400" i="1" dirty="0"/>
              <a:t>Outcome:  deferred indefinitely.</a:t>
            </a:r>
          </a:p>
          <a:p>
            <a:pPr marL="0" indent="0">
              <a:buNone/>
            </a:pPr>
            <a:endParaRPr lang="en-CA" sz="4400" dirty="0"/>
          </a:p>
          <a:p>
            <a:pPr marL="0" indent="0">
              <a:buNone/>
            </a:pPr>
            <a:r>
              <a:rPr lang="en-CA" sz="4400" u="sng" dirty="0"/>
              <a:t>Company 2</a:t>
            </a:r>
            <a:r>
              <a:rPr lang="en-CA" sz="4400" dirty="0"/>
              <a:t>:   Lab Manager “wanted” automation, but the internal process for validating the spend on such a project was apparently too rigorous, and budgets were kept in line with historical spends to manage against commodity pricing uncertainty.  </a:t>
            </a:r>
            <a:r>
              <a:rPr lang="en-CA" sz="4400" i="1" dirty="0"/>
              <a:t>Outcome:  bought a used dryer on Craigslist (yes this is true).</a:t>
            </a:r>
          </a:p>
          <a:p>
            <a:pPr marL="0" indent="0">
              <a:buNone/>
            </a:pPr>
            <a:r>
              <a:rPr lang="en-CA" sz="4400" dirty="0"/>
              <a:t>		</a:t>
            </a:r>
            <a:endParaRPr lang="en-CA" sz="3600" dirty="0"/>
          </a:p>
          <a:p>
            <a:pPr marL="0" indent="0">
              <a:buNone/>
            </a:pPr>
            <a:r>
              <a:rPr lang="en-CA" sz="3600" dirty="0"/>
              <a:t>Context:  both are base metal miners, in a market with a history of unstable and widely-ranging commodity prices  </a:t>
            </a:r>
          </a:p>
          <a:p>
            <a:pPr marL="0" indent="0">
              <a:buNone/>
            </a:pPr>
            <a:endParaRPr lang="en-CA" sz="3600" dirty="0"/>
          </a:p>
          <a:p>
            <a:pPr marL="0" indent="0">
              <a:buNone/>
            </a:pPr>
            <a:r>
              <a:rPr lang="en-CA" sz="3600" dirty="0">
                <a:solidFill>
                  <a:srgbClr val="FF0000"/>
                </a:solidFill>
              </a:rPr>
              <a:t>Alarm bells regarding used automation; alarm bells on inefficient sales process</a:t>
            </a:r>
          </a:p>
          <a:p>
            <a:pPr marL="0" indent="0">
              <a:buNone/>
            </a:pPr>
            <a:endParaRPr lang="en-US" sz="36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71F36AD0-9602-43A2-915A-4D8EA81B01C6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668000" y="129428"/>
            <a:ext cx="1115665" cy="1115665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D98AF4B6-77B3-44D2-B048-C7633AAE0F76}"/>
              </a:ext>
            </a:extLst>
          </p:cNvPr>
          <p:cNvSpPr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rgbClr val="FBB33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xmlns="" id="{DCEC83BB-7545-4269-AC54-EE4EF0C52E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24104"/>
            <a:ext cx="4114800" cy="365125"/>
          </a:xfrm>
        </p:spPr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CMA2019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xmlns="" id="{3FE7F7F5-B3C8-4C6F-AC24-FA6D6D7829FA}"/>
              </a:ext>
            </a:extLst>
          </p:cNvPr>
          <p:cNvCxnSpPr>
            <a:cxnSpLocks/>
          </p:cNvCxnSpPr>
          <p:nvPr/>
        </p:nvCxnSpPr>
        <p:spPr>
          <a:xfrm>
            <a:off x="0" y="6477000"/>
            <a:ext cx="12192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8485535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3D24BA6-D033-4381-9589-881A496195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b="1" dirty="0"/>
              <a:t>Level of Risk</a:t>
            </a:r>
            <a:r>
              <a:rPr lang="en-CA" dirty="0"/>
              <a:t>: </a:t>
            </a:r>
            <a:r>
              <a:rPr lang="en-CA" i="1" dirty="0"/>
              <a:t>Possibly the #1 Consideration</a:t>
            </a:r>
            <a:endParaRPr lang="en-US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895BB07-3A86-4FE6-ACA6-0008A7A70E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CA" sz="4400" dirty="0"/>
              <a:t>“I love everything about automation, except when it breaks down”.</a:t>
            </a:r>
          </a:p>
          <a:p>
            <a:pPr marL="0" indent="0">
              <a:buNone/>
            </a:pPr>
            <a:r>
              <a:rPr lang="en-CA" sz="4400" dirty="0"/>
              <a:t>		</a:t>
            </a:r>
            <a:r>
              <a:rPr lang="en-CA" sz="3600" dirty="0"/>
              <a:t>-  VP Sequencing, New York Genome Center (2016)</a:t>
            </a:r>
          </a:p>
          <a:p>
            <a:pPr marL="0" indent="0">
              <a:buNone/>
            </a:pPr>
            <a:r>
              <a:rPr lang="en-CA" sz="3600" dirty="0"/>
              <a:t>	</a:t>
            </a:r>
            <a:r>
              <a:rPr lang="en-CA" sz="2300" dirty="0"/>
              <a:t>Reference:  https://www.labmanager.com/ask-the-expert/2016/12/drs-swerdlow-and-simpson-on-trends-in-lab-automation#.XXeH6HdFxuk</a:t>
            </a:r>
          </a:p>
          <a:p>
            <a:pPr marL="0" indent="0">
              <a:buNone/>
            </a:pPr>
            <a:endParaRPr lang="en-CA" sz="3600" dirty="0"/>
          </a:p>
          <a:p>
            <a:pPr marL="0" indent="0">
              <a:buNone/>
            </a:pPr>
            <a:r>
              <a:rPr lang="en-CA" sz="4400" dirty="0"/>
              <a:t>“We are first adopters…but we are not navigators”</a:t>
            </a:r>
          </a:p>
          <a:p>
            <a:pPr marL="0" indent="0">
              <a:buNone/>
            </a:pPr>
            <a:r>
              <a:rPr lang="en-CA" sz="3600" dirty="0"/>
              <a:t>		-  Lab Exec during a recent CMA event</a:t>
            </a:r>
          </a:p>
          <a:p>
            <a:pPr marL="0" indent="0">
              <a:buNone/>
            </a:pPr>
            <a:endParaRPr lang="en-CA" sz="3600" dirty="0"/>
          </a:p>
          <a:p>
            <a:pPr marL="0" indent="0" algn="ctr">
              <a:buNone/>
            </a:pPr>
            <a:r>
              <a:rPr lang="en-CA" sz="3600" i="1" dirty="0"/>
              <a:t>Supplier and Buyer Need to De-Risk the Process and the Project </a:t>
            </a:r>
          </a:p>
          <a:p>
            <a:pPr marL="0" indent="0">
              <a:buNone/>
            </a:pPr>
            <a:endParaRPr lang="en-CA" sz="3600" dirty="0"/>
          </a:p>
          <a:p>
            <a:pPr marL="0" indent="0">
              <a:buNone/>
            </a:pPr>
            <a:endParaRPr lang="en-CA" sz="3600" dirty="0"/>
          </a:p>
          <a:p>
            <a:pPr marL="0" indent="0">
              <a:buNone/>
            </a:pPr>
            <a:endParaRPr lang="en-CA" sz="3600" dirty="0"/>
          </a:p>
          <a:p>
            <a:pPr marL="0" indent="0">
              <a:buNone/>
            </a:pPr>
            <a:endParaRPr lang="en-CA" sz="3600" dirty="0"/>
          </a:p>
          <a:p>
            <a:pPr marL="0" indent="0">
              <a:buNone/>
            </a:pPr>
            <a:endParaRPr lang="en-CA" sz="3600" dirty="0"/>
          </a:p>
          <a:p>
            <a:pPr marL="0" indent="0">
              <a:buNone/>
            </a:pPr>
            <a:endParaRPr lang="en-US" sz="36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52254E87-4ED1-4052-9E87-09F8DAFC920D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668000" y="129428"/>
            <a:ext cx="1115665" cy="1115665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5210081F-6C26-4DB1-A265-A97A79572965}"/>
              </a:ext>
            </a:extLst>
          </p:cNvPr>
          <p:cNvSpPr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rgbClr val="FBB33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xmlns="" id="{B4BC5641-1CCE-482C-951E-1AECCE7BA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24104"/>
            <a:ext cx="4114800" cy="365125"/>
          </a:xfrm>
        </p:spPr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CMA2019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xmlns="" id="{4D296FD6-C5AC-4C7E-B6C5-B8C0596632CE}"/>
              </a:ext>
            </a:extLst>
          </p:cNvPr>
          <p:cNvCxnSpPr>
            <a:cxnSpLocks/>
          </p:cNvCxnSpPr>
          <p:nvPr/>
        </p:nvCxnSpPr>
        <p:spPr>
          <a:xfrm>
            <a:off x="0" y="6477000"/>
            <a:ext cx="12192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9171843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D1CEEEA-A1D9-4C81-9F73-CA2E69DC1B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Strategies for De-Risking Lab Automation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221DB47-FE72-46EF-8D79-4D05393738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CA" dirty="0"/>
              <a:t>Use what has worked before</a:t>
            </a:r>
          </a:p>
          <a:p>
            <a:pPr lvl="1"/>
            <a:r>
              <a:rPr lang="en-CA" dirty="0"/>
              <a:t>In very similar applications (same market, same matrix, same scope)</a:t>
            </a:r>
          </a:p>
          <a:p>
            <a:pPr lvl="1"/>
            <a:r>
              <a:rPr lang="en-CA" dirty="0"/>
              <a:t>In similar process models from other lab markets (clinical, pharma)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Redundancy in equipment and/or backup in process</a:t>
            </a:r>
          </a:p>
          <a:p>
            <a:pPr lvl="1"/>
            <a:r>
              <a:rPr lang="en-US" dirty="0"/>
              <a:t>Standby units (requires additional capex, footprint, operational readiness)</a:t>
            </a:r>
          </a:p>
          <a:p>
            <a:pPr lvl="1"/>
            <a:r>
              <a:rPr lang="en-US" dirty="0"/>
              <a:t>Manual processes (requires skills, procedural complexity, parts/maintenance management)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Produce cost/benefit and ROI models that cover all variances</a:t>
            </a:r>
          </a:p>
          <a:p>
            <a:pPr lvl="1"/>
            <a:r>
              <a:rPr lang="en-US" dirty="0"/>
              <a:t>Adjust payback scenarios on the basis of variance of inputs (quantity, mass, matrix chemistry, </a:t>
            </a:r>
            <a:r>
              <a:rPr lang="en-US" dirty="0" err="1"/>
              <a:t>etc</a:t>
            </a:r>
            <a:r>
              <a:rPr lang="en-US" dirty="0"/>
              <a:t>)  and variance in equipment uptime (85%, 90%, 95%,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Develop the </a:t>
            </a:r>
            <a:r>
              <a:rPr lang="en-US" u="sng" dirty="0"/>
              <a:t>accountable</a:t>
            </a:r>
            <a:r>
              <a:rPr lang="en-US" dirty="0"/>
              <a:t> service model: who, when, how, and costs</a:t>
            </a:r>
            <a:endParaRPr lang="en-CA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77C24484-DD13-4DC9-B398-927FC7D2D6EB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668000" y="129428"/>
            <a:ext cx="1115665" cy="1115665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BA25620-26A2-4C6A-8FC2-2B31737F3530}"/>
              </a:ext>
            </a:extLst>
          </p:cNvPr>
          <p:cNvSpPr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rgbClr val="FBB33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xmlns="" id="{409B1075-F663-4887-9A2A-AED31B6A3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24104"/>
            <a:ext cx="4114800" cy="365125"/>
          </a:xfrm>
        </p:spPr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CMA2019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xmlns="" id="{37458BF3-F982-4680-8C8F-9AAB575C86A8}"/>
              </a:ext>
            </a:extLst>
          </p:cNvPr>
          <p:cNvCxnSpPr>
            <a:cxnSpLocks/>
          </p:cNvCxnSpPr>
          <p:nvPr/>
        </p:nvCxnSpPr>
        <p:spPr>
          <a:xfrm>
            <a:off x="0" y="6477000"/>
            <a:ext cx="12192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1502446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1861027-82B0-4A14-A01D-709E8B3E4D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Financial Models on Sample Input Scenarios</a:t>
            </a:r>
            <a:endParaRPr lang="en-US" dirty="0"/>
          </a:p>
        </p:txBody>
      </p:sp>
      <p:pic>
        <p:nvPicPr>
          <p:cNvPr id="5" name="Content Placeholder 4" descr="A close up of a map&#10;&#10;Description automatically generated">
            <a:extLst>
              <a:ext uri="{FF2B5EF4-FFF2-40B4-BE49-F238E27FC236}">
                <a16:creationId xmlns:a16="http://schemas.microsoft.com/office/drawing/2014/main" xmlns="" id="{C51363E7-1C26-434E-8621-D7D85AB0537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38199" y="2239169"/>
            <a:ext cx="3857626" cy="3758074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4D2DF931-5DB6-4655-84B2-ACA2B854D002}"/>
              </a:ext>
            </a:extLst>
          </p:cNvPr>
          <p:cNvSpPr txBox="1"/>
          <p:nvPr/>
        </p:nvSpPr>
        <p:spPr>
          <a:xfrm rot="19390142">
            <a:off x="2645399" y="2385781"/>
            <a:ext cx="143827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CA" dirty="0"/>
              <a:t>Manual Lab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82CBEDD1-5470-401A-9DE1-5EBC8BB7AF33}"/>
              </a:ext>
            </a:extLst>
          </p:cNvPr>
          <p:cNvSpPr txBox="1"/>
          <p:nvPr/>
        </p:nvSpPr>
        <p:spPr>
          <a:xfrm rot="20710020">
            <a:off x="3377540" y="2594529"/>
            <a:ext cx="205687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CA" dirty="0"/>
              <a:t>Automated Lab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3ECE18A3-59E2-445A-8D04-735B3B389081}"/>
              </a:ext>
            </a:extLst>
          </p:cNvPr>
          <p:cNvSpPr txBox="1"/>
          <p:nvPr/>
        </p:nvSpPr>
        <p:spPr>
          <a:xfrm>
            <a:off x="862472" y="5627911"/>
            <a:ext cx="5004127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CA" dirty="0"/>
              <a:t>Breakeven Point Dependent on Sample Throughput</a:t>
            </a:r>
            <a:endParaRPr lang="en-US" dirty="0"/>
          </a:p>
        </p:txBody>
      </p:sp>
      <p:graphicFrame>
        <p:nvGraphicFramePr>
          <p:cNvPr id="12" name="Table 12">
            <a:extLst>
              <a:ext uri="{FF2B5EF4-FFF2-40B4-BE49-F238E27FC236}">
                <a16:creationId xmlns:a16="http://schemas.microsoft.com/office/drawing/2014/main" xmlns="" id="{AF669BE0-36E4-4EE7-A2ED-45C6DA5E62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92650231"/>
              </p:ext>
            </p:extLst>
          </p:nvPr>
        </p:nvGraphicFramePr>
        <p:xfrm>
          <a:off x="6090660" y="1852981"/>
          <a:ext cx="5433136" cy="40573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6568">
                  <a:extLst>
                    <a:ext uri="{9D8B030D-6E8A-4147-A177-3AD203B41FA5}">
                      <a16:colId xmlns:a16="http://schemas.microsoft.com/office/drawing/2014/main" xmlns="" val="3671739679"/>
                    </a:ext>
                  </a:extLst>
                </a:gridCol>
                <a:gridCol w="2716568">
                  <a:extLst>
                    <a:ext uri="{9D8B030D-6E8A-4147-A177-3AD203B41FA5}">
                      <a16:colId xmlns:a16="http://schemas.microsoft.com/office/drawing/2014/main" xmlns="" val="3634496719"/>
                    </a:ext>
                  </a:extLst>
                </a:gridCol>
              </a:tblGrid>
              <a:tr h="765555">
                <a:tc>
                  <a:txBody>
                    <a:bodyPr/>
                    <a:lstStyle/>
                    <a:p>
                      <a:r>
                        <a:rPr lang="en-CA" dirty="0"/>
                        <a:t>Sample Throughput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Implications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38223061"/>
                  </a:ext>
                </a:extLst>
              </a:tr>
              <a:tr h="765555">
                <a:tc>
                  <a:txBody>
                    <a:bodyPr/>
                    <a:lstStyle/>
                    <a:p>
                      <a:r>
                        <a:rPr lang="en-CA" dirty="0"/>
                        <a:t>Highly variable (unpredictable) about B.E.P.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Strategy to develop better input controls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69910793"/>
                  </a:ext>
                </a:extLst>
              </a:tr>
              <a:tr h="765555">
                <a:tc>
                  <a:txBody>
                    <a:bodyPr/>
                    <a:lstStyle/>
                    <a:p>
                      <a:r>
                        <a:rPr lang="en-CA" dirty="0"/>
                        <a:t>Ranges predictably above and below B.E.P.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Strategy to increase minimum daily loading.</a:t>
                      </a:r>
                    </a:p>
                    <a:p>
                      <a:r>
                        <a:rPr lang="en-CA" dirty="0"/>
                        <a:t>Strategy to tighten range.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47803972"/>
                  </a:ext>
                </a:extLst>
              </a:tr>
              <a:tr h="765555">
                <a:tc>
                  <a:txBody>
                    <a:bodyPr/>
                    <a:lstStyle/>
                    <a:p>
                      <a:r>
                        <a:rPr lang="en-CA" dirty="0"/>
                        <a:t>Always exceeds B.E.P., but variances produce Payback Period that only sometimes meets requirement.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Strategy to increase lowest daily loading sources. </a:t>
                      </a:r>
                    </a:p>
                    <a:p>
                      <a:r>
                        <a:rPr lang="en-CA" dirty="0"/>
                        <a:t>Modification of automation scope.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18984217"/>
                  </a:ext>
                </a:extLst>
              </a:tr>
            </a:tbl>
          </a:graphicData>
        </a:graphic>
      </p:graphicFrame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A6046F34-F258-4E7E-9336-6CAD62C247F4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668000" y="129428"/>
            <a:ext cx="1115665" cy="1115665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437C2612-75E3-40FB-943E-45D33C61ED4E}"/>
              </a:ext>
            </a:extLst>
          </p:cNvPr>
          <p:cNvSpPr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rgbClr val="FBB33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ooter Placeholder 3">
            <a:extLst>
              <a:ext uri="{FF2B5EF4-FFF2-40B4-BE49-F238E27FC236}">
                <a16:creationId xmlns:a16="http://schemas.microsoft.com/office/drawing/2014/main" xmlns="" id="{24156D7D-0269-4404-923F-7D5ADB0DF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24104"/>
            <a:ext cx="4114800" cy="365125"/>
          </a:xfrm>
        </p:spPr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CMA2019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C5ACD9EE-C0B8-43E8-A1C9-E0367E25AC7E}"/>
              </a:ext>
            </a:extLst>
          </p:cNvPr>
          <p:cNvCxnSpPr>
            <a:cxnSpLocks/>
          </p:cNvCxnSpPr>
          <p:nvPr/>
        </p:nvCxnSpPr>
        <p:spPr>
          <a:xfrm>
            <a:off x="0" y="6477000"/>
            <a:ext cx="12192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1781128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FDE71E4-6ABE-427C-B48F-D31145FD0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What Is the Takeaway Message?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C310BDD-6926-4EB5-928B-48A4D38E43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/>
              <a:t>Understand the Management Preferences that impact the decision-making in your (or your customer’s) company</a:t>
            </a:r>
          </a:p>
          <a:p>
            <a:r>
              <a:rPr lang="en-CA" dirty="0"/>
              <a:t>Do this homework upfront to reduce time and cash investments in the sales and project design/specifications stage</a:t>
            </a:r>
          </a:p>
          <a:p>
            <a:pPr lvl="1"/>
            <a:r>
              <a:rPr lang="en-CA" dirty="0"/>
              <a:t>GO or NO-GO Decision</a:t>
            </a:r>
          </a:p>
          <a:p>
            <a:r>
              <a:rPr lang="en-CA" dirty="0"/>
              <a:t>Prepare as much justification as possible, and be conservative</a:t>
            </a:r>
          </a:p>
          <a:p>
            <a:r>
              <a:rPr lang="en-CA" dirty="0"/>
              <a:t>De-risk the project scope and design</a:t>
            </a:r>
          </a:p>
          <a:p>
            <a:endParaRPr lang="en-CA" dirty="0"/>
          </a:p>
          <a:p>
            <a:pPr marL="0" indent="0" algn="ctr">
              <a:buNone/>
            </a:pPr>
            <a:r>
              <a:rPr lang="en-CA" b="1" u="sng" dirty="0"/>
              <a:t>Every Case Is Different; Plan Well</a:t>
            </a:r>
            <a:endParaRPr lang="en-US" b="1" u="sng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657AE21A-FB56-400D-80AC-3341F5DB769B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668000" y="129428"/>
            <a:ext cx="1115665" cy="1115665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153B76C8-A237-4891-BDB3-5BA23A03E020}"/>
              </a:ext>
            </a:extLst>
          </p:cNvPr>
          <p:cNvSpPr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rgbClr val="FBB33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xmlns="" id="{ABBDB5E6-1D72-436D-AD13-FA6CE88ECD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24104"/>
            <a:ext cx="4114800" cy="365125"/>
          </a:xfrm>
        </p:spPr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CMA2019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xmlns="" id="{08E86B8E-D0C5-45A3-B2BD-EF325731800F}"/>
              </a:ext>
            </a:extLst>
          </p:cNvPr>
          <p:cNvCxnSpPr>
            <a:cxnSpLocks/>
          </p:cNvCxnSpPr>
          <p:nvPr/>
        </p:nvCxnSpPr>
        <p:spPr>
          <a:xfrm>
            <a:off x="0" y="6477000"/>
            <a:ext cx="12192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100892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447060" y="254000"/>
            <a:ext cx="7324078" cy="1143000"/>
          </a:xfrm>
        </p:spPr>
        <p:txBody>
          <a:bodyPr>
            <a:normAutofit fontScale="90000"/>
          </a:bodyPr>
          <a:lstStyle/>
          <a:p>
            <a:r>
              <a:rPr lang="en-AU" b="1" dirty="0">
                <a:solidFill>
                  <a:schemeClr val="tx2"/>
                </a:solidFill>
              </a:rPr>
              <a:t>Do I Automate?  And How Much? </a:t>
            </a:r>
          </a:p>
        </p:txBody>
      </p:sp>
      <p:pic>
        <p:nvPicPr>
          <p:cNvPr id="134146" name="Picture 2" descr="http://spiff.rit.edu/classes/phys314/lectures/spectra/prism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49451" y="1698752"/>
            <a:ext cx="6067425" cy="4552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8016876" y="2688336"/>
            <a:ext cx="22412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Complete automation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016874" y="3489960"/>
            <a:ext cx="2688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/>
              <a:t>Hybrid: Automated Zones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016875" y="4291584"/>
            <a:ext cx="21964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/>
              <a:t>Hybrid: Linear Stages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016874" y="5093208"/>
            <a:ext cx="23631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/>
              <a:t>Hybrid: Modular Units</a:t>
            </a:r>
          </a:p>
        </p:txBody>
      </p:sp>
      <p:sp>
        <p:nvSpPr>
          <p:cNvPr id="7" name="TextBox 6"/>
          <p:cNvSpPr txBox="1"/>
          <p:nvPr/>
        </p:nvSpPr>
        <p:spPr>
          <a:xfrm rot="20277069">
            <a:off x="2101211" y="3816595"/>
            <a:ext cx="19987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Sample throughput</a:t>
            </a:r>
          </a:p>
        </p:txBody>
      </p:sp>
      <p:sp>
        <p:nvSpPr>
          <p:cNvPr id="14" name="TextBox 13"/>
          <p:cNvSpPr txBox="1"/>
          <p:nvPr/>
        </p:nvSpPr>
        <p:spPr>
          <a:xfrm rot="20277069">
            <a:off x="1917610" y="4142440"/>
            <a:ext cx="2365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Client Projects lifespan</a:t>
            </a:r>
          </a:p>
        </p:txBody>
      </p:sp>
      <p:sp>
        <p:nvSpPr>
          <p:cNvPr id="15" name="TextBox 14"/>
          <p:cNvSpPr txBox="1"/>
          <p:nvPr/>
        </p:nvSpPr>
        <p:spPr>
          <a:xfrm rot="20277069">
            <a:off x="2007955" y="4444191"/>
            <a:ext cx="2185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Hiring practices (CSR)</a:t>
            </a:r>
          </a:p>
        </p:txBody>
      </p:sp>
      <p:sp>
        <p:nvSpPr>
          <p:cNvPr id="16" name="TextBox 15"/>
          <p:cNvSpPr txBox="1"/>
          <p:nvPr/>
        </p:nvSpPr>
        <p:spPr>
          <a:xfrm rot="20277069">
            <a:off x="2224876" y="4770035"/>
            <a:ext cx="17514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Scope of Testing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469390" y="4047523"/>
            <a:ext cx="83388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4000" dirty="0" err="1"/>
              <a:t>fxn</a:t>
            </a:r>
            <a:endParaRPr lang="en-CA" sz="4000" dirty="0"/>
          </a:p>
        </p:txBody>
      </p:sp>
      <p:sp>
        <p:nvSpPr>
          <p:cNvPr id="9" name="TextBox 8"/>
          <p:cNvSpPr txBox="1"/>
          <p:nvPr/>
        </p:nvSpPr>
        <p:spPr>
          <a:xfrm>
            <a:off x="2168443" y="1911219"/>
            <a:ext cx="54357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i="1" dirty="0"/>
              <a:t>A Range of Factors Will Determine Automation Scope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016875" y="5764291"/>
            <a:ext cx="1603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No automation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A50BB19B-0DFA-40D5-9292-88D201C0A848}"/>
              </a:ext>
            </a:extLst>
          </p:cNvPr>
          <p:cNvSpPr txBox="1"/>
          <p:nvPr/>
        </p:nvSpPr>
        <p:spPr>
          <a:xfrm>
            <a:off x="1725496" y="5945225"/>
            <a:ext cx="5081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We want to assess the </a:t>
            </a:r>
            <a:r>
              <a:rPr lang="en-CA" u="sng" dirty="0"/>
              <a:t>Critical Success Factors </a:t>
            </a:r>
            <a:r>
              <a:rPr lang="en-CA" dirty="0"/>
              <a:t>(CSFs)</a:t>
            </a:r>
            <a:endParaRPr lang="en-US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xmlns="" id="{3DE57C62-CC04-4421-8861-C75BCFEF66DA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668000" y="129428"/>
            <a:ext cx="1115665" cy="1115665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F24C3952-F1E6-4A0C-A64D-11CA29081402}"/>
              </a:ext>
            </a:extLst>
          </p:cNvPr>
          <p:cNvSpPr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rgbClr val="FBB33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ooter Placeholder 3">
            <a:extLst>
              <a:ext uri="{FF2B5EF4-FFF2-40B4-BE49-F238E27FC236}">
                <a16:creationId xmlns:a16="http://schemas.microsoft.com/office/drawing/2014/main" xmlns="" id="{E28AE8E6-ED3E-4A35-944D-9749CAD1E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24104"/>
            <a:ext cx="4114800" cy="365125"/>
          </a:xfrm>
        </p:spPr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CMA2019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xmlns="" id="{556B9123-654B-4644-A96E-1AC4B3DB375B}"/>
              </a:ext>
            </a:extLst>
          </p:cNvPr>
          <p:cNvCxnSpPr>
            <a:cxnSpLocks/>
          </p:cNvCxnSpPr>
          <p:nvPr/>
        </p:nvCxnSpPr>
        <p:spPr>
          <a:xfrm>
            <a:off x="0" y="6477000"/>
            <a:ext cx="12192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218929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0">
            <a:extLst>
              <a:ext uri="{FF2B5EF4-FFF2-40B4-BE49-F238E27FC236}">
                <a16:creationId xmlns:a16="http://schemas.microsoft.com/office/drawing/2014/main" xmlns="" id="{42A5316D-ED2F-4F89-B4B4-8D9240B1A34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xmlns="" id="{7CC914E0-C3F3-4EA4-BD68-D9CF382D56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510" y="1487272"/>
            <a:ext cx="2743200" cy="2743200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en-US" sz="2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Critical Success Factors (CSFs) in Similar</a:t>
            </a:r>
            <a:r>
              <a:rPr lang="en-US" sz="2600" dirty="0">
                <a:solidFill>
                  <a:srgbClr val="FFFFFF"/>
                </a:solidFill>
              </a:rPr>
              <a:t> Business Scenarios</a:t>
            </a:r>
            <a:endParaRPr lang="en-US" sz="26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41164BA7-01BC-4B80-86D0-46A85E82D82D}"/>
              </a:ext>
            </a:extLst>
          </p:cNvPr>
          <p:cNvSpPr txBox="1"/>
          <p:nvPr/>
        </p:nvSpPr>
        <p:spPr>
          <a:xfrm>
            <a:off x="4042880" y="4484823"/>
            <a:ext cx="7188199" cy="6110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/>
              <a:t>Reference:  Dinesh Kumar, K., Roth, H., &amp; </a:t>
            </a:r>
            <a:r>
              <a:rPr lang="en-US" sz="1200" dirty="0" err="1"/>
              <a:t>Karunamoorthy</a:t>
            </a:r>
            <a:r>
              <a:rPr lang="en-US" sz="1200" dirty="0"/>
              <a:t>. “Critical Success Factors for the Implementation of Integrated Automation Solutions with PC Based Controls”. Proceedings of the 10</a:t>
            </a:r>
            <a:r>
              <a:rPr lang="en-US" sz="1200" baseline="30000" dirty="0"/>
              <a:t>th</a:t>
            </a:r>
            <a:r>
              <a:rPr lang="en-US" sz="1200" dirty="0"/>
              <a:t> Mediterranean Conference on Control and Automation. – MED2002. Lisbon, Portugal, July 9-12, 2002.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3FC6787F-7B8B-4E8A-B7CB-94B7DE507F20}"/>
              </a:ext>
            </a:extLst>
          </p:cNvPr>
          <p:cNvSpPr txBox="1"/>
          <p:nvPr/>
        </p:nvSpPr>
        <p:spPr>
          <a:xfrm>
            <a:off x="3926889" y="5401897"/>
            <a:ext cx="692042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Note that Management is listed specifically in two of these scenarios.</a:t>
            </a:r>
          </a:p>
          <a:p>
            <a:endParaRPr lang="en-CA" dirty="0"/>
          </a:p>
          <a:p>
            <a:r>
              <a:rPr lang="en-CA" dirty="0"/>
              <a:t>Introducing automation to a lab can be like New Product Development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E5113217-913D-4915-9CE2-C8834E2F1B3A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668000" y="129428"/>
            <a:ext cx="1115665" cy="1115665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0CB9DBC9-D2F6-4DD3-8232-1B3DA6E7D33D}"/>
              </a:ext>
            </a:extLst>
          </p:cNvPr>
          <p:cNvSpPr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rgbClr val="FBB33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xmlns="" id="{933CC4E7-DE07-4857-A036-8DEACEB4B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24104"/>
            <a:ext cx="4114800" cy="365125"/>
          </a:xfrm>
        </p:spPr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CMA2019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06762A05-E8F6-4D0B-BDD7-E0CDC7F72B38}"/>
              </a:ext>
            </a:extLst>
          </p:cNvPr>
          <p:cNvCxnSpPr>
            <a:cxnSpLocks/>
          </p:cNvCxnSpPr>
          <p:nvPr/>
        </p:nvCxnSpPr>
        <p:spPr>
          <a:xfrm>
            <a:off x="0" y="6477000"/>
            <a:ext cx="12192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67E8B2A4-9889-4C03-9B7A-8A68689091E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34999" y="838200"/>
            <a:ext cx="8403963" cy="3530590"/>
          </a:xfrm>
          <a:prstGeom prst="rect">
            <a:avLst/>
          </a:prstGeom>
        </p:spPr>
      </p:pic>
      <p:sp>
        <p:nvSpPr>
          <p:cNvPr id="2" name="Star: 5 Points 1">
            <a:extLst>
              <a:ext uri="{FF2B5EF4-FFF2-40B4-BE49-F238E27FC236}">
                <a16:creationId xmlns:a16="http://schemas.microsoft.com/office/drawing/2014/main" xmlns="" id="{F0263BC6-5207-4450-80A6-FA63EB514FEC}"/>
              </a:ext>
            </a:extLst>
          </p:cNvPr>
          <p:cNvSpPr/>
          <p:nvPr/>
        </p:nvSpPr>
        <p:spPr>
          <a:xfrm>
            <a:off x="5453062" y="2514600"/>
            <a:ext cx="219075" cy="190500"/>
          </a:xfrm>
          <a:prstGeom prst="star5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tar: 5 Points 11">
            <a:extLst>
              <a:ext uri="{FF2B5EF4-FFF2-40B4-BE49-F238E27FC236}">
                <a16:creationId xmlns:a16="http://schemas.microsoft.com/office/drawing/2014/main" xmlns="" id="{DDB6A7A6-276F-477E-8616-33F848CE8485}"/>
              </a:ext>
            </a:extLst>
          </p:cNvPr>
          <p:cNvSpPr/>
          <p:nvPr/>
        </p:nvSpPr>
        <p:spPr>
          <a:xfrm>
            <a:off x="11163919" y="1650812"/>
            <a:ext cx="219075" cy="190500"/>
          </a:xfrm>
          <a:prstGeom prst="star5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09820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CA" sz="4000" dirty="0"/>
              <a:t>1) Resources</a:t>
            </a:r>
          </a:p>
          <a:p>
            <a:pPr lvl="1"/>
            <a:r>
              <a:rPr lang="en-CA" dirty="0"/>
              <a:t>Money, time, people</a:t>
            </a:r>
          </a:p>
          <a:p>
            <a:pPr marL="0" indent="0">
              <a:buNone/>
            </a:pPr>
            <a:r>
              <a:rPr lang="en-CA" sz="4000" dirty="0"/>
              <a:t>2) Organizational   Capability</a:t>
            </a:r>
          </a:p>
          <a:p>
            <a:pPr lvl="1"/>
            <a:r>
              <a:rPr lang="en-CA" dirty="0"/>
              <a:t>Skills, procedures, </a:t>
            </a:r>
            <a:r>
              <a:rPr lang="en-CA" dirty="0" err="1"/>
              <a:t>etc</a:t>
            </a:r>
            <a:endParaRPr lang="en-CA" dirty="0"/>
          </a:p>
          <a:p>
            <a:pPr marL="0" indent="0">
              <a:buNone/>
            </a:pPr>
            <a:r>
              <a:rPr lang="en-CA" sz="4000" b="1" u="sng" dirty="0"/>
              <a:t>3) Management Preferences</a:t>
            </a:r>
          </a:p>
          <a:p>
            <a:pPr lvl="1"/>
            <a:r>
              <a:rPr lang="en-CA" dirty="0"/>
              <a:t>Stated or unknown</a:t>
            </a: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1701706" y="348889"/>
            <a:ext cx="64321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ZA" sz="4800" b="1" dirty="0">
                <a:solidFill>
                  <a:schemeClr val="tx2"/>
                </a:solidFill>
              </a:rPr>
              <a:t>Three Key Factors in a Lab’s Automation Decision</a:t>
            </a:r>
            <a:endParaRPr lang="en-US" b="1" dirty="0">
              <a:solidFill>
                <a:schemeClr val="tx2"/>
              </a:solidFill>
            </a:endParaRPr>
          </a:p>
        </p:txBody>
      </p:sp>
      <p:pic>
        <p:nvPicPr>
          <p:cNvPr id="132100" name="Picture 4" descr="Image result for money symbols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53076" y="1685500"/>
            <a:ext cx="825549" cy="1240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32102" name="Picture 6" descr="Image result for calendar symbols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90201" y="1753330"/>
            <a:ext cx="1383074" cy="1383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32104" name="Picture 8" descr="Image result for procedure symbols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92952" y="3119691"/>
            <a:ext cx="1450848" cy="1450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32106" name="Picture 10" descr="Image result for procedure symbols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321500" y="3363834"/>
            <a:ext cx="2566049" cy="1107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32112" name="Picture 16" descr="Image result for thinking symbols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6161" b="24443"/>
          <a:stretch/>
        </p:blipFill>
        <p:spPr bwMode="auto">
          <a:xfrm>
            <a:off x="5797159" y="4642921"/>
            <a:ext cx="2137383" cy="1483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32114" name="Picture 18" descr="Image result for employees symbol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754501" y="1895457"/>
            <a:ext cx="1443825" cy="963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32116" name="Picture 20" descr="Image result for csr images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126667" y="5262068"/>
            <a:ext cx="1217782" cy="808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32118" name="Picture 22" descr="Image result for personal opinion image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709287" y="4923969"/>
            <a:ext cx="1484348" cy="1146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722D5BA6-9FAC-4FD0-86E4-C78BBAB01381}"/>
              </a:ext>
            </a:extLst>
          </p:cNvPr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10668000" y="129428"/>
            <a:ext cx="1115665" cy="1115665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F31AC62D-B715-4AD4-BCBF-7620E4AD8EF0}"/>
              </a:ext>
            </a:extLst>
          </p:cNvPr>
          <p:cNvSpPr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rgbClr val="FBB33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ooter Placeholder 3">
            <a:extLst>
              <a:ext uri="{FF2B5EF4-FFF2-40B4-BE49-F238E27FC236}">
                <a16:creationId xmlns:a16="http://schemas.microsoft.com/office/drawing/2014/main" xmlns="" id="{6BE97CC3-2050-49B3-AF20-9D03A7832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24104"/>
            <a:ext cx="4114800" cy="365125"/>
          </a:xfrm>
        </p:spPr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CMA2019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xmlns="" id="{83FB761B-EF13-4993-9B09-78D8C29A571A}"/>
              </a:ext>
            </a:extLst>
          </p:cNvPr>
          <p:cNvCxnSpPr>
            <a:cxnSpLocks/>
          </p:cNvCxnSpPr>
          <p:nvPr/>
        </p:nvCxnSpPr>
        <p:spPr>
          <a:xfrm>
            <a:off x="0" y="6477000"/>
            <a:ext cx="12192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xmlns="" val="7111831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843379" y="348889"/>
            <a:ext cx="10179678" cy="1143000"/>
          </a:xfrm>
        </p:spPr>
        <p:txBody>
          <a:bodyPr>
            <a:noAutofit/>
          </a:bodyPr>
          <a:lstStyle/>
          <a:p>
            <a:r>
              <a:rPr lang="en-ZA" sz="4000" b="1" dirty="0">
                <a:solidFill>
                  <a:schemeClr val="tx2"/>
                </a:solidFill>
              </a:rPr>
              <a:t>Management Preferences Is Actually the Main Determining Factor, but Often Considered Last</a:t>
            </a:r>
            <a:endParaRPr lang="en-US" sz="4000" b="1" dirty="0">
              <a:solidFill>
                <a:schemeClr val="tx2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69748" y="1674881"/>
            <a:ext cx="6851337" cy="449847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557620" y="4542592"/>
            <a:ext cx="4168577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rgbClr val="FF0000"/>
                </a:solidFill>
              </a:rPr>
              <a:t>What Drives Consideration of Automation:</a:t>
            </a:r>
          </a:p>
          <a:p>
            <a:pPr marL="285750" indent="-285750">
              <a:buFontTx/>
              <a:buChar char="-"/>
            </a:pPr>
            <a:r>
              <a:rPr lang="en-CA" dirty="0">
                <a:solidFill>
                  <a:schemeClr val="tx2">
                    <a:lumMod val="50000"/>
                  </a:schemeClr>
                </a:solidFill>
              </a:rPr>
              <a:t>New projects or aging systems</a:t>
            </a:r>
          </a:p>
          <a:p>
            <a:pPr marL="285750" indent="-285750">
              <a:buFontTx/>
              <a:buChar char="-"/>
            </a:pPr>
            <a:r>
              <a:rPr lang="en-CA" dirty="0">
                <a:solidFill>
                  <a:schemeClr val="tx2">
                    <a:lumMod val="50000"/>
                  </a:schemeClr>
                </a:solidFill>
              </a:rPr>
              <a:t>Chronic quality problems</a:t>
            </a:r>
          </a:p>
          <a:p>
            <a:pPr marL="285750" indent="-285750">
              <a:buFontTx/>
              <a:buChar char="-"/>
            </a:pPr>
            <a:r>
              <a:rPr lang="en-CA" dirty="0">
                <a:solidFill>
                  <a:schemeClr val="tx2">
                    <a:lumMod val="50000"/>
                  </a:schemeClr>
                </a:solidFill>
              </a:rPr>
              <a:t>Expanded sampling volume</a:t>
            </a:r>
          </a:p>
          <a:p>
            <a:pPr marL="285750" indent="-285750">
              <a:buFontTx/>
              <a:buChar char="-"/>
            </a:pPr>
            <a:r>
              <a:rPr lang="en-CA" dirty="0">
                <a:solidFill>
                  <a:schemeClr val="tx2">
                    <a:lumMod val="50000"/>
                  </a:schemeClr>
                </a:solidFill>
              </a:rPr>
              <a:t>New testing parameters</a:t>
            </a:r>
          </a:p>
          <a:p>
            <a:pPr marL="285750" indent="-285750">
              <a:buFontTx/>
              <a:buChar char="-"/>
            </a:pPr>
            <a:r>
              <a:rPr lang="en-CA" dirty="0">
                <a:solidFill>
                  <a:schemeClr val="tx2">
                    <a:lumMod val="50000"/>
                  </a:schemeClr>
                </a:solidFill>
              </a:rPr>
              <a:t>Staff shortage or FIFO costs</a:t>
            </a:r>
          </a:p>
          <a:p>
            <a:r>
              <a:rPr lang="en-CA" dirty="0">
                <a:solidFill>
                  <a:schemeClr val="tx2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731535" y="1831260"/>
            <a:ext cx="31853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Corporate culture, experience,</a:t>
            </a:r>
          </a:p>
          <a:p>
            <a:r>
              <a:rPr lang="en-CA" dirty="0"/>
              <a:t>         leader/follower status, etc.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790572" y="5895522"/>
            <a:ext cx="21271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Money, people, time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807465" y="4581145"/>
            <a:ext cx="19763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Procedures, </a:t>
            </a:r>
          </a:p>
          <a:p>
            <a:r>
              <a:rPr lang="en-CA" dirty="0"/>
              <a:t>Skills, Coordination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7197242" y="3600536"/>
            <a:ext cx="81899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 flipV="1">
            <a:off x="5702808" y="2729206"/>
            <a:ext cx="539496" cy="49114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8261822" y="3924119"/>
            <a:ext cx="101021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100" dirty="0"/>
              <a:t>(Environment)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193279" y="1862065"/>
            <a:ext cx="184262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000" i="1" dirty="0"/>
              <a:t>Fry-Skilling</a:t>
            </a:r>
          </a:p>
          <a:p>
            <a:r>
              <a:rPr lang="en-CA" sz="2000" i="1" dirty="0"/>
              <a:t>Strategy Model</a:t>
            </a:r>
            <a:r>
              <a:rPr lang="en-CA" i="1" dirty="0"/>
              <a:t>:</a:t>
            </a:r>
          </a:p>
        </p:txBody>
      </p:sp>
      <p:sp>
        <p:nvSpPr>
          <p:cNvPr id="10" name="Rectangle 9"/>
          <p:cNvSpPr/>
          <p:nvPr/>
        </p:nvSpPr>
        <p:spPr>
          <a:xfrm>
            <a:off x="4649894" y="4185729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CA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1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815481" y="3389302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CA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2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653963" y="2677206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CA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3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xmlns="" id="{0FEF3ABA-360F-4028-8802-4FD36E79882B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668000" y="129428"/>
            <a:ext cx="1115665" cy="1115665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F5FBCB44-71A2-449F-98CC-D98AEE88E2C6}"/>
              </a:ext>
            </a:extLst>
          </p:cNvPr>
          <p:cNvSpPr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rgbClr val="FBB33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ooter Placeholder 3">
            <a:extLst>
              <a:ext uri="{FF2B5EF4-FFF2-40B4-BE49-F238E27FC236}">
                <a16:creationId xmlns:a16="http://schemas.microsoft.com/office/drawing/2014/main" xmlns="" id="{1948992E-B799-4D3D-8AF8-041519279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24104"/>
            <a:ext cx="4114800" cy="365125"/>
          </a:xfrm>
        </p:spPr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CMA2019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xmlns="" id="{20C7BF3B-4F0F-4A2E-9BEA-4EBB21F532F2}"/>
              </a:ext>
            </a:extLst>
          </p:cNvPr>
          <p:cNvCxnSpPr>
            <a:cxnSpLocks/>
          </p:cNvCxnSpPr>
          <p:nvPr/>
        </p:nvCxnSpPr>
        <p:spPr>
          <a:xfrm>
            <a:off x="0" y="6477000"/>
            <a:ext cx="12192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xmlns="" val="26911091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A0C1929-4982-4C54-B452-F692FBB3F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How Management Preferences Impact the Decision to Automate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0027FA2-121A-4A44-88A7-4ABE7BF3A0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Does automation align with our brand?</a:t>
            </a:r>
          </a:p>
          <a:p>
            <a:r>
              <a:rPr lang="en-CA" dirty="0"/>
              <a:t>Does automation align with our </a:t>
            </a:r>
            <a:r>
              <a:rPr lang="en-CA" u="sng" dirty="0"/>
              <a:t>focus</a:t>
            </a:r>
            <a:r>
              <a:rPr lang="en-CA" dirty="0"/>
              <a:t> for the fiscal year?</a:t>
            </a:r>
          </a:p>
          <a:p>
            <a:r>
              <a:rPr lang="en-CA" dirty="0"/>
              <a:t>Does automation align with our CSR position?</a:t>
            </a:r>
          </a:p>
          <a:p>
            <a:r>
              <a:rPr lang="en-CA" dirty="0"/>
              <a:t>Does automation align with our operational norms and/or culture?</a:t>
            </a:r>
          </a:p>
          <a:p>
            <a:r>
              <a:rPr lang="en-CA" dirty="0"/>
              <a:t>Does automation align with my personal experiences and opinion?</a:t>
            </a:r>
          </a:p>
          <a:p>
            <a:r>
              <a:rPr lang="en-CA" b="1" dirty="0"/>
              <a:t>Level of Risk</a:t>
            </a:r>
            <a:endParaRPr lang="en-US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C7165F80-92C5-44CE-9DEB-031B30AED695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668000" y="129428"/>
            <a:ext cx="1115665" cy="1115665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D819A844-0D62-4212-8CC1-50A670842930}"/>
              </a:ext>
            </a:extLst>
          </p:cNvPr>
          <p:cNvSpPr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rgbClr val="FBB33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xmlns="" id="{D8A4DE0E-B618-41EA-9199-7B006ACF42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24104"/>
            <a:ext cx="4114800" cy="365125"/>
          </a:xfrm>
        </p:spPr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CMA2019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xmlns="" id="{0BC44104-13CF-4AE8-B9A9-8AB7867727DC}"/>
              </a:ext>
            </a:extLst>
          </p:cNvPr>
          <p:cNvCxnSpPr>
            <a:cxnSpLocks/>
          </p:cNvCxnSpPr>
          <p:nvPr/>
        </p:nvCxnSpPr>
        <p:spPr>
          <a:xfrm>
            <a:off x="0" y="6477000"/>
            <a:ext cx="12192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7037433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3D24BA6-D033-4381-9589-881A496195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/>
              <a:t>Brand</a:t>
            </a:r>
            <a:r>
              <a:rPr lang="en-CA" dirty="0"/>
              <a:t>: </a:t>
            </a:r>
            <a:r>
              <a:rPr lang="en-CA" i="1" dirty="0"/>
              <a:t>Innovation</a:t>
            </a:r>
            <a:endParaRPr lang="en-US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895BB07-3A86-4FE6-ACA6-0008A7A70E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CA" sz="4400" dirty="0"/>
              <a:t>“If ore is being hauled by a herd of elephants, and we automate the control of those elephants, then we’re still using elephants.  That’s not what I want from automation.”</a:t>
            </a:r>
          </a:p>
          <a:p>
            <a:pPr marL="0" indent="0">
              <a:buNone/>
            </a:pPr>
            <a:r>
              <a:rPr lang="en-CA" sz="4400" dirty="0"/>
              <a:t>		</a:t>
            </a:r>
            <a:r>
              <a:rPr lang="en-CA" sz="3600" dirty="0"/>
              <a:t>-  Executive at international gold miner</a:t>
            </a:r>
          </a:p>
          <a:p>
            <a:pPr marL="0" indent="0">
              <a:buNone/>
            </a:pPr>
            <a:endParaRPr lang="en-CA" sz="3600" dirty="0"/>
          </a:p>
          <a:p>
            <a:pPr marL="0" indent="0">
              <a:buNone/>
            </a:pPr>
            <a:r>
              <a:rPr lang="en-CA" sz="3600" dirty="0"/>
              <a:t>Context:  this miner’s brand was “Technology Leader”</a:t>
            </a:r>
          </a:p>
          <a:p>
            <a:pPr marL="0" indent="0">
              <a:buNone/>
            </a:pPr>
            <a:r>
              <a:rPr lang="en-CA" sz="3600" dirty="0"/>
              <a:t>Interested only in automation that included a new or different process, regimen or technology. Simply replacing people was not good enough.</a:t>
            </a:r>
            <a:endParaRPr lang="en-US" sz="36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30BFFEC9-3475-4FA8-9016-9E911DC93D31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668000" y="129428"/>
            <a:ext cx="1115665" cy="1115665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E2D3C003-703E-4B6C-BF6E-06DA56281BD3}"/>
              </a:ext>
            </a:extLst>
          </p:cNvPr>
          <p:cNvSpPr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rgbClr val="FBB33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xmlns="" id="{D7D09B0C-0513-4352-8DB5-EB35B1765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24104"/>
            <a:ext cx="4114800" cy="365125"/>
          </a:xfrm>
        </p:spPr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CMA2019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xmlns="" id="{3DEAB311-E8A3-4125-8DD5-7F1BD5C17970}"/>
              </a:ext>
            </a:extLst>
          </p:cNvPr>
          <p:cNvCxnSpPr>
            <a:cxnSpLocks/>
          </p:cNvCxnSpPr>
          <p:nvPr/>
        </p:nvCxnSpPr>
        <p:spPr>
          <a:xfrm>
            <a:off x="0" y="6477000"/>
            <a:ext cx="12192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965499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3D24BA6-D033-4381-9589-881A496195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/>
              <a:t>Focus for Fiscal Year</a:t>
            </a:r>
            <a:r>
              <a:rPr lang="en-CA" dirty="0"/>
              <a:t>: </a:t>
            </a:r>
            <a:r>
              <a:rPr lang="en-CA" i="1" dirty="0"/>
              <a:t>Production</a:t>
            </a:r>
            <a:endParaRPr lang="en-US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895BB07-3A86-4FE6-ACA6-0008A7A70E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CA" sz="4400" dirty="0"/>
              <a:t>“If it doesn’t pull more ounces out of the ground, I’m not interested”</a:t>
            </a:r>
          </a:p>
          <a:p>
            <a:pPr marL="0" indent="0">
              <a:buNone/>
            </a:pPr>
            <a:r>
              <a:rPr lang="en-CA" sz="4400" dirty="0"/>
              <a:t>		</a:t>
            </a:r>
            <a:r>
              <a:rPr lang="en-CA" sz="3600" dirty="0"/>
              <a:t>-  Executive at international gold miner</a:t>
            </a:r>
          </a:p>
          <a:p>
            <a:pPr marL="0" indent="0">
              <a:buNone/>
            </a:pPr>
            <a:endParaRPr lang="en-CA" sz="3600" dirty="0"/>
          </a:p>
          <a:p>
            <a:pPr marL="0" indent="0">
              <a:buNone/>
            </a:pPr>
            <a:r>
              <a:rPr lang="en-CA" sz="3600" dirty="0"/>
              <a:t>Context:  gold at an all-time high</a:t>
            </a:r>
          </a:p>
          <a:p>
            <a:pPr marL="0" indent="0">
              <a:buNone/>
            </a:pPr>
            <a:r>
              <a:rPr lang="en-CA" sz="3600" dirty="0"/>
              <a:t>Unspoken preference: it should </a:t>
            </a:r>
            <a:r>
              <a:rPr lang="en-CA" sz="3600" u="sng" dirty="0"/>
              <a:t>directly</a:t>
            </a:r>
            <a:r>
              <a:rPr lang="en-CA" sz="3600" dirty="0"/>
              <a:t> pull ounces out of the ground</a:t>
            </a:r>
            <a:endParaRPr lang="en-US" sz="36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91517C59-7DD7-46E2-B5E3-757A49E26E40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668000" y="129428"/>
            <a:ext cx="1115665" cy="1115665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69128426-FEB3-43C0-BBF7-0964543BB6D0}"/>
              </a:ext>
            </a:extLst>
          </p:cNvPr>
          <p:cNvSpPr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rgbClr val="FBB33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xmlns="" id="{6451F858-C1E8-4B9F-BB7A-15C1BDEAD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24104"/>
            <a:ext cx="4114800" cy="365125"/>
          </a:xfrm>
        </p:spPr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CMA2019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xmlns="" id="{4D036A36-7112-496F-8AFF-C50C4CA9F7CC}"/>
              </a:ext>
            </a:extLst>
          </p:cNvPr>
          <p:cNvCxnSpPr>
            <a:cxnSpLocks/>
          </p:cNvCxnSpPr>
          <p:nvPr/>
        </p:nvCxnSpPr>
        <p:spPr>
          <a:xfrm>
            <a:off x="0" y="6477000"/>
            <a:ext cx="12192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9703856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3D24BA6-D033-4381-9589-881A496195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/>
              <a:t>CSR: </a:t>
            </a:r>
            <a:r>
              <a:rPr lang="en-CA" i="1" dirty="0"/>
              <a:t>Safety</a:t>
            </a:r>
            <a:endParaRPr lang="en-US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895BB07-3A86-4FE6-ACA6-0008A7A70E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CA" sz="4400" dirty="0"/>
              <a:t>“We’re not a mining company with a safety problem.  We’re a safety company with a mining problem”.</a:t>
            </a:r>
          </a:p>
          <a:p>
            <a:pPr marL="0" indent="0">
              <a:buNone/>
            </a:pPr>
            <a:r>
              <a:rPr lang="en-CA" sz="4400" dirty="0"/>
              <a:t>		</a:t>
            </a:r>
            <a:r>
              <a:rPr lang="en-CA" sz="3600" dirty="0"/>
              <a:t>-  Executive at international iron mine</a:t>
            </a:r>
          </a:p>
          <a:p>
            <a:pPr marL="0" indent="0">
              <a:buNone/>
            </a:pPr>
            <a:endParaRPr lang="en-CA" sz="3600" dirty="0"/>
          </a:p>
          <a:p>
            <a:pPr marL="0" indent="0">
              <a:buNone/>
            </a:pPr>
            <a:r>
              <a:rPr lang="en-CA" sz="3600" dirty="0"/>
              <a:t>Context:  iron prices were high; Australian work culture focused on safety across the board; high FIFO costs</a:t>
            </a:r>
            <a:endParaRPr lang="en-US" sz="36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CFA538E8-24D0-435B-8B7E-009D22A2A106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668000" y="129428"/>
            <a:ext cx="1115665" cy="1115665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ED0FC5AB-419D-4AFC-AF6E-89524F88C6F0}"/>
              </a:ext>
            </a:extLst>
          </p:cNvPr>
          <p:cNvSpPr/>
          <p:nvPr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rgbClr val="FBB33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xmlns="" id="{F5087376-002F-4451-A55D-F9546A618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24104"/>
            <a:ext cx="4114800" cy="365125"/>
          </a:xfrm>
        </p:spPr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CMA2019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xmlns="" id="{FF34E5CB-EC34-45C8-8E9A-FA5B655BA8A7}"/>
              </a:ext>
            </a:extLst>
          </p:cNvPr>
          <p:cNvCxnSpPr>
            <a:cxnSpLocks/>
          </p:cNvCxnSpPr>
          <p:nvPr/>
        </p:nvCxnSpPr>
        <p:spPr>
          <a:xfrm>
            <a:off x="0" y="6477000"/>
            <a:ext cx="12192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29571855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SYNC_SLIDE_GUID" val="1e5c28fd-f8d7-4f29-9492-f63e4f39e90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SYNC_SLIDE_GUID" val="1e5c28fd-f8d7-4f29-9492-f63e4f39e904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</TotalTime>
  <Words>875</Words>
  <Application>Microsoft Office PowerPoint</Application>
  <PresentationFormat>Custom</PresentationFormat>
  <Paragraphs>155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Slide 1</vt:lpstr>
      <vt:lpstr>Do I Automate?  And How Much? </vt:lpstr>
      <vt:lpstr>Critical Success Factors (CSFs) in Similar Business Scenarios</vt:lpstr>
      <vt:lpstr>Slide 4</vt:lpstr>
      <vt:lpstr>Management Preferences Is Actually the Main Determining Factor, but Often Considered Last</vt:lpstr>
      <vt:lpstr>How Management Preferences Impact the Decision to Automate</vt:lpstr>
      <vt:lpstr>Brand: Innovation</vt:lpstr>
      <vt:lpstr>Focus for Fiscal Year: Production</vt:lpstr>
      <vt:lpstr>CSR: Safety</vt:lpstr>
      <vt:lpstr>CSR: Jobs for the Community</vt:lpstr>
      <vt:lpstr>Operational Culture: We “Get” Automation</vt:lpstr>
      <vt:lpstr>Operational Culture: Low Capex</vt:lpstr>
      <vt:lpstr>Level of Risk: Possibly the #1 Consideration</vt:lpstr>
      <vt:lpstr>Strategies for De-Risking Lab Automation</vt:lpstr>
      <vt:lpstr>Financial Models on Sample Input Scenarios</vt:lpstr>
      <vt:lpstr>What Is the Takeaway Message?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CMA 2019</dc:title>
  <dc:creator>BJ McBain</dc:creator>
  <cp:lastModifiedBy>Alex</cp:lastModifiedBy>
  <cp:revision>29</cp:revision>
  <dcterms:created xsi:type="dcterms:W3CDTF">2019-09-05T13:47:00Z</dcterms:created>
  <dcterms:modified xsi:type="dcterms:W3CDTF">2019-09-16T16:31:57Z</dcterms:modified>
</cp:coreProperties>
</file>